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media/image1.jpeg" ContentType="image/jpeg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notesSlides/notesSlide18.xml" ContentType="application/vnd.openxmlformats-officedocument.presentationml.notesSlide+xml"/>
  <Override PartName="/ppt/media/image6.jpeg" ContentType="image/jpeg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 b="def" i="def"/>
      <a:tcStyle>
        <a:tcBdr/>
        <a:fill>
          <a:solidFill>
            <a:srgbClr val="FCE9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Relationship Id="rId80" Type="http://schemas.openxmlformats.org/officeDocument/2006/relationships/slide" Target="slides/slide73.xml"/><Relationship Id="rId81" Type="http://schemas.openxmlformats.org/officeDocument/2006/relationships/slide" Target="slides/slide74.xml"/><Relationship Id="rId82" Type="http://schemas.openxmlformats.org/officeDocument/2006/relationships/slide" Target="slides/slide75.xml"/><Relationship Id="rId83" Type="http://schemas.openxmlformats.org/officeDocument/2006/relationships/slide" Target="slides/slide76.xml"/><Relationship Id="rId84" Type="http://schemas.openxmlformats.org/officeDocument/2006/relationships/slide" Target="slides/slide77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png>
</file>

<file path=ppt/media/image4.tif>
</file>

<file path=ppt/media/image5.jpeg>
</file>

<file path=ppt/media/image5.png>
</file>

<file path=ppt/media/image5.tif>
</file>

<file path=ppt/media/image6.jpeg>
</file>

<file path=ppt/media/image6.png>
</file>

<file path=ppt/media/image6.tif>
</file>

<file path=ppt/media/image7.jpeg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3" name="Shape 13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45.xml"/><Relationship Id="rId2" Type="http://schemas.openxmlformats.org/officeDocument/2006/relationships/notesMaster" Target="../notesMasters/notesMaster1.xml"/></Relationships>
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</Relationships>
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</Relationships>
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48.xml"/><Relationship Id="rId2" Type="http://schemas.openxmlformats.org/officeDocument/2006/relationships/notesMaster" Target="../notesMasters/notesMaster1.xml"/></Relationships>
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49.xml"/><Relationship Id="rId2" Type="http://schemas.openxmlformats.org/officeDocument/2006/relationships/notesMaster" Target="../notesMasters/notesMaster1.xml"/></Relationships>
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50.xml"/><Relationship Id="rId2" Type="http://schemas.openxmlformats.org/officeDocument/2006/relationships/notesMaster" Target="../notesMasters/notesMaster1.xml"/></Relationships>
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52.xml"/><Relationship Id="rId2" Type="http://schemas.openxmlformats.org/officeDocument/2006/relationships/notesMaster" Target="../notesMasters/notesMaster1.xml"/></Relationships>
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64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2" name="Shape 18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镜像就是我们的系统</a:t>
            </a:r>
          </a:p>
          <a:p>
            <a:pPr/>
            <a:r>
              <a:t>容器就是运行起来的实例</a:t>
            </a:r>
          </a:p>
          <a:p>
            <a:pPr/>
            <a:r>
              <a:t>仓库是保存镜像的地方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9" name="Shape 28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我们以目标为导向吧，比如我要用docker运行一个ubuntu系统，怎么做呢	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55" name="Shape 55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建筑设计师(我们) =&gt; 设计图纸 =&gt; 工人 =&gt;  房子</a:t>
            </a:r>
          </a:p>
          <a:p>
            <a:pPr/>
            <a:r>
              <a:t>图纸(文档)[也许没有] =&gt; 工人(我们) =&gt; 房子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hape 5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60" name="Shape 5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建筑设计师(我们) =&gt; 设计图纸 =&gt; 工人 =&gt;  房子</a:t>
            </a:r>
          </a:p>
          <a:p>
            <a:pPr/>
            <a:r>
              <a:t>图纸(文档)[也许没有] =&gt; 工人(我们) =&gt; 房子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65" name="Shape 56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建筑设计师(我们) =&gt; 设计图纸 =&gt; 工人 =&gt;  房子</a:t>
            </a:r>
          </a:p>
          <a:p>
            <a:pPr/>
            <a:r>
              <a:t>图纸(文档)[也许没有] =&gt; 工人(我们) =&gt; 房子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70" name="Shape 5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建筑设计师(我们) =&gt; 设计图纸 =&gt; 工人 =&gt;  房子</a:t>
            </a:r>
          </a:p>
          <a:p>
            <a:pPr/>
            <a:r>
              <a:t>图纸(文档)[也许没有] =&gt; 工人(我们) =&gt; 房子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76" name="Shape 57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当docker出现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80" name="Shape 5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不会就不会吧，反正我不会教你们的了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Shape 59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92" name="Shape 59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我们都需要一个指导手册，问题是哪种更好？</a:t>
            </a:r>
          </a:p>
          <a:p>
            <a:pPr/>
            <a:r>
              <a:t>提问，如何搭建器我们现在的服务</a:t>
            </a:r>
          </a:p>
          <a:p>
            <a:pPr/>
            <a:r>
              <a:t>小鸟云，Zkeys，…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Shape 63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34" name="Shape 63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公司=&gt; 服务</a:t>
            </a:r>
          </a:p>
          <a:p>
            <a:pPr/>
            <a:r>
              <a:t>docker-compose.yml =&gt; 公司企业架构</a:t>
            </a:r>
          </a:p>
          <a:p>
            <a:pPr/>
            <a:r>
              <a:t>配置 =&gt; 职员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7" name="Shape 18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我们以目标为导向吧，比如我要用docker运行一个ubuntu系统，怎么做呢	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3" name="Shape 1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我们以目标为导向吧，比如我要用docker运行一个ubuntu系统，怎么做呢	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0" name="Shape 20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我们以目标为导向吧，比如我要用docker运行一个ubuntu系统，怎么做呢	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8" name="Shape 2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我们以目标为导向吧，比如我要用docker运行一个ubuntu系统，怎么做呢	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4" name="Shape 22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我们以目标为导向吧，比如我要用docker运行一个ubuntu系统，怎么做呢	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0" name="Shape 24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我们以目标为导向吧，比如我要用docker运行一个ubuntu系统，怎么做呢	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6" name="Shape 2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我们以目标为导向吧，比如我要用docker运行一个ubuntu系统，怎么做呢	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2" name="Shape 2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我们以目标为导向吧，比如我要用docker运行一个ubuntu系统，怎么做呢	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Sub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docker-bg.png" descr="docker-bg.png"/>
          <p:cNvPicPr>
            <a:picLocks noChangeAspect="1"/>
          </p:cNvPicPr>
          <p:nvPr/>
        </p:nvPicPr>
        <p:blipFill>
          <a:blip r:embed="rId2">
            <a:extLst/>
          </a:blip>
          <a:srcRect l="11661" t="1613" r="2301" b="12349"/>
          <a:stretch>
            <a:fillRect/>
          </a:stretch>
        </p:blipFill>
        <p:spPr>
          <a:xfrm>
            <a:off x="-63651" y="-5540"/>
            <a:ext cx="15987711" cy="86812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docker-bg.png" descr="docker-bg.png"/>
          <p:cNvPicPr>
            <a:picLocks noChangeAspect="1"/>
          </p:cNvPicPr>
          <p:nvPr/>
        </p:nvPicPr>
        <p:blipFill>
          <a:blip r:embed="rId2">
            <a:extLst/>
          </a:blip>
          <a:srcRect l="408" t="18037" r="18327" b="0"/>
          <a:stretch>
            <a:fillRect/>
          </a:stretch>
        </p:blipFill>
        <p:spPr>
          <a:xfrm>
            <a:off x="-2275151" y="1580947"/>
            <a:ext cx="15268897" cy="83621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docker-bg.png" descr="docker-bg.png"/>
          <p:cNvPicPr>
            <a:picLocks noChangeAspect="1"/>
          </p:cNvPicPr>
          <p:nvPr/>
        </p:nvPicPr>
        <p:blipFill>
          <a:blip r:embed="rId2">
            <a:extLst/>
          </a:blip>
          <a:srcRect l="0" t="0" r="76392" b="81343"/>
          <a:stretch>
            <a:fillRect/>
          </a:stretch>
        </p:blipFill>
        <p:spPr>
          <a:xfrm>
            <a:off x="-105944" y="-25577"/>
            <a:ext cx="4052203" cy="1738902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Build, Ship, Run"/>
          <p:cNvSpPr txBox="1"/>
          <p:nvPr/>
        </p:nvSpPr>
        <p:spPr>
          <a:xfrm>
            <a:off x="261901" y="2780380"/>
            <a:ext cx="6830696" cy="1155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>
                <a:solidFill>
                  <a:srgbClr val="FFFFFF"/>
                </a:solidFill>
              </a:defRPr>
            </a:lvl1pPr>
          </a:lstStyle>
          <a:p>
            <a:pPr/>
            <a:r>
              <a:t>Build, Ship, Run</a:t>
            </a:r>
          </a:p>
        </p:txBody>
      </p:sp>
      <p:sp>
        <p:nvSpPr>
          <p:cNvPr id="16" name="Future proof your Windows apps and drive continuous innovation"/>
          <p:cNvSpPr txBox="1"/>
          <p:nvPr/>
        </p:nvSpPr>
        <p:spPr>
          <a:xfrm>
            <a:off x="316812" y="4049452"/>
            <a:ext cx="6049904" cy="1030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3000">
                <a:solidFill>
                  <a:srgbClr val="FFFFFF"/>
                </a:solidFill>
              </a:defRPr>
            </a:lvl1pPr>
          </a:lstStyle>
          <a:p>
            <a:pPr/>
            <a:r>
              <a:t>Future proof your Windows apps and drive continuous innovation</a:t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gradFill flip="none" rotWithShape="1">
          <a:gsLst>
            <a:gs pos="0">
              <a:srgbClr val="E7F4FC"/>
            </a:gs>
            <a:gs pos="100000">
              <a:srgbClr val="E7F4FC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rcRect l="0" t="67300" r="618" b="7039"/>
          <a:stretch>
            <a:fillRect/>
          </a:stretch>
        </p:blipFill>
        <p:spPr>
          <a:xfrm>
            <a:off x="-19288" y="7979562"/>
            <a:ext cx="13004268" cy="1757405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 copy">
    <p:bg>
      <p:bgPr>
        <a:gradFill flip="none" rotWithShape="1">
          <a:gsLst>
            <a:gs pos="0">
              <a:srgbClr val="E7F4FC"/>
            </a:gs>
            <a:gs pos="100000">
              <a:srgbClr val="E7F4FC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Text"/>
          <p:cNvSpPr txBox="1"/>
          <p:nvPr>
            <p:ph type="title"/>
          </p:nvPr>
        </p:nvSpPr>
        <p:spPr>
          <a:xfrm>
            <a:off x="952500" y="130399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pic>
        <p:nvPicPr>
          <p:cNvPr id="124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rcRect l="0" t="67301" r="618" b="7039"/>
          <a:stretch>
            <a:fillRect/>
          </a:stretch>
        </p:blipFill>
        <p:spPr>
          <a:xfrm>
            <a:off x="-54658" y="8330383"/>
            <a:ext cx="13038647" cy="1762051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Body Level One…"/>
          <p:cNvSpPr txBox="1"/>
          <p:nvPr>
            <p:ph type="body" idx="1"/>
          </p:nvPr>
        </p:nvSpPr>
        <p:spPr>
          <a:xfrm>
            <a:off x="952500" y="2288977"/>
            <a:ext cx="11099800" cy="628650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6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相关图片.png" descr="相关图片.png"/>
          <p:cNvPicPr>
            <a:picLocks noChangeAspect="1"/>
          </p:cNvPicPr>
          <p:nvPr/>
        </p:nvPicPr>
        <p:blipFill>
          <a:blip r:embed="rId2">
            <a:extLst/>
          </a:blip>
          <a:srcRect l="0" t="67300" r="618" b="7037"/>
          <a:stretch>
            <a:fillRect/>
          </a:stretch>
        </p:blipFill>
        <p:spPr>
          <a:xfrm>
            <a:off x="-16494" y="8330293"/>
            <a:ext cx="13039947" cy="1762228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Title Text"/>
          <p:cNvSpPr txBox="1"/>
          <p:nvPr/>
        </p:nvSpPr>
        <p:spPr>
          <a:xfrm>
            <a:off x="1270000" y="6718300"/>
            <a:ext cx="10464800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defRPr sz="8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6" name="Body Level One…"/>
          <p:cNvSpPr txBox="1"/>
          <p:nvPr/>
        </p:nvSpPr>
        <p:spPr>
          <a:xfrm>
            <a:off x="1270000" y="8153400"/>
            <a:ext cx="10464800" cy="1130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233679">
              <a:lnSpc>
                <a:spcPct val="90000"/>
              </a:lnSpc>
              <a:defRPr sz="1400"/>
            </a:lvl1pPr>
            <a:lvl2pPr defTabSz="233679">
              <a:lnSpc>
                <a:spcPct val="90000"/>
              </a:lnSpc>
              <a:defRPr sz="1400"/>
            </a:lvl2pPr>
            <a:lvl3pPr defTabSz="233679">
              <a:lnSpc>
                <a:spcPct val="90000"/>
              </a:lnSpc>
              <a:defRPr sz="1400"/>
            </a:lvl3pPr>
            <a:lvl4pPr defTabSz="233679">
              <a:lnSpc>
                <a:spcPct val="90000"/>
              </a:lnSpc>
              <a:defRPr sz="1400"/>
            </a:lvl4pPr>
            <a:lvl5pPr defTabSz="233679">
              <a:lnSpc>
                <a:spcPct val="90000"/>
              </a:lnSpc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相关图片.png" descr="相关图片.png"/>
          <p:cNvPicPr>
            <a:picLocks noChangeAspect="1"/>
          </p:cNvPicPr>
          <p:nvPr/>
        </p:nvPicPr>
        <p:blipFill>
          <a:blip r:embed="rId2">
            <a:extLst/>
          </a:blip>
          <a:srcRect l="0" t="67300" r="618" b="7037"/>
          <a:stretch>
            <a:fillRect/>
          </a:stretch>
        </p:blipFill>
        <p:spPr>
          <a:xfrm>
            <a:off x="-16494" y="8330293"/>
            <a:ext cx="13039947" cy="1762228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7" name="Title Text"/>
          <p:cNvSpPr txBox="1"/>
          <p:nvPr/>
        </p:nvSpPr>
        <p:spPr>
          <a:xfrm>
            <a:off x="952500" y="635000"/>
            <a:ext cx="5334000" cy="398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/>
        </p:nvSpPr>
        <p:spPr>
          <a:xfrm>
            <a:off x="952500" y="4724400"/>
            <a:ext cx="5334000" cy="4114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sz="3700"/>
            </a:lvl1pPr>
            <a:lvl2pPr>
              <a:defRPr sz="3700"/>
            </a:lvl2pPr>
            <a:lvl3pPr>
              <a:defRPr sz="3700"/>
            </a:lvl3pPr>
            <a:lvl4pPr>
              <a:defRPr sz="3700"/>
            </a:lvl4pPr>
            <a:lvl5pPr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To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相关图片.png" descr="相关图片.png"/>
          <p:cNvPicPr>
            <a:picLocks noChangeAspect="1"/>
          </p:cNvPicPr>
          <p:nvPr/>
        </p:nvPicPr>
        <p:blipFill>
          <a:blip r:embed="rId2">
            <a:extLst/>
          </a:blip>
          <a:srcRect l="0" t="67300" r="618" b="7037"/>
          <a:stretch>
            <a:fillRect/>
          </a:stretch>
        </p:blipFill>
        <p:spPr>
          <a:xfrm>
            <a:off x="-19290" y="7979561"/>
            <a:ext cx="13004271" cy="1757406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相关图片.png" descr="相关图片.png"/>
          <p:cNvPicPr>
            <a:picLocks noChangeAspect="1"/>
          </p:cNvPicPr>
          <p:nvPr/>
        </p:nvPicPr>
        <p:blipFill>
          <a:blip r:embed="rId2">
            <a:extLst/>
          </a:blip>
          <a:srcRect l="0" t="67300" r="618" b="7037"/>
          <a:stretch>
            <a:fillRect/>
          </a:stretch>
        </p:blipFill>
        <p:spPr>
          <a:xfrm>
            <a:off x="-16494" y="8330293"/>
            <a:ext cx="13039947" cy="1762228"/>
          </a:xfrm>
          <a:prstGeom prst="rect">
            <a:avLst/>
          </a:prstGeom>
          <a:ln w="12700">
            <a:miter lim="400000"/>
          </a:ln>
        </p:spPr>
      </p:pic>
      <p:sp>
        <p:nvSpPr>
          <p:cNvPr id="72" name="–Johnny Appleseed"/>
          <p:cNvSpPr txBox="1"/>
          <p:nvPr/>
        </p:nvSpPr>
        <p:spPr>
          <a:xfrm>
            <a:off x="1270000" y="6362698"/>
            <a:ext cx="1046480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i="1"/>
            </a:lvl1pPr>
          </a:lstStyle>
          <a:p>
            <a:pPr/>
            <a:r>
              <a:t>–Johnny Appleseed</a:t>
            </a:r>
          </a:p>
        </p:txBody>
      </p:sp>
      <p:sp>
        <p:nvSpPr>
          <p:cNvPr id="73" name="Body Level One…"/>
          <p:cNvSpPr txBox="1"/>
          <p:nvPr>
            <p:ph type="body" sz="quarter" idx="1"/>
          </p:nvPr>
        </p:nvSpPr>
        <p:spPr>
          <a:xfrm>
            <a:off x="1270000" y="4267112"/>
            <a:ext cx="10464800" cy="609778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916780" indent="-472281" algn="ctr">
              <a:spcBef>
                <a:spcPts val="0"/>
              </a:spcBef>
              <a:defRPr sz="3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1361280" indent="-472280" algn="ctr">
              <a:spcBef>
                <a:spcPts val="0"/>
              </a:spcBef>
              <a:defRPr sz="3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1805781" indent="-472281" algn="ctr">
              <a:spcBef>
                <a:spcPts val="0"/>
              </a:spcBef>
              <a:defRPr sz="3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2250281" indent="-472281" algn="ctr">
              <a:spcBef>
                <a:spcPts val="0"/>
              </a:spcBef>
              <a:defRPr sz="3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相关图片.png" descr="相关图片.png"/>
          <p:cNvPicPr>
            <a:picLocks noChangeAspect="1"/>
          </p:cNvPicPr>
          <p:nvPr/>
        </p:nvPicPr>
        <p:blipFill>
          <a:blip r:embed="rId2">
            <a:extLst/>
          </a:blip>
          <a:srcRect l="0" t="67300" r="618" b="7037"/>
          <a:stretch>
            <a:fillRect/>
          </a:stretch>
        </p:blipFill>
        <p:spPr>
          <a:xfrm>
            <a:off x="-16494" y="8330293"/>
            <a:ext cx="13039947" cy="1762228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相关图片.png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E7F4FC"/>
            </a:gs>
            <a:gs pos="100000">
              <a:srgbClr val="E7F4FC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相关图片.png" descr="相关图片.png"/>
          <p:cNvPicPr>
            <a:picLocks noChangeAspect="1"/>
          </p:cNvPicPr>
          <p:nvPr/>
        </p:nvPicPr>
        <p:blipFill>
          <a:blip r:embed="rId2">
            <a:extLst/>
          </a:blip>
          <a:srcRect l="0" t="67301" r="618" b="7037"/>
          <a:stretch>
            <a:fillRect/>
          </a:stretch>
        </p:blipFill>
        <p:spPr>
          <a:xfrm>
            <a:off x="-54660" y="8330382"/>
            <a:ext cx="13038651" cy="1762053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/>
          <p:nvPr>
            <p:ph type="title"/>
          </p:nvPr>
        </p:nvSpPr>
        <p:spPr>
          <a:xfrm>
            <a:off x="952500" y="130399"/>
            <a:ext cx="11099800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952500" y="2288975"/>
            <a:ext cx="11099800" cy="6286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docker.io" TargetMode="Externa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hyperlink" Target="mailto:test@test.com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github.com/yonh/php-online" TargetMode="Externa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2.jpeg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Relationship Id="rId3" Type="http://schemas.openxmlformats.org/officeDocument/2006/relationships/image" Target="../media/image3.tif"/><Relationship Id="rId4" Type="http://schemas.openxmlformats.org/officeDocument/2006/relationships/image" Target="../media/image4.tif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14.png"/></Relationships>
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/Relationships>
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eg"/></Relationships>
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jpeg"/></Relationships>
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/Relationships>
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"/></Relationships>
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"/></Relationships>

</file>

<file path=ppt/slides/_rels/slide7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"/><Relationship Id="rId3" Type="http://schemas.openxmlformats.org/officeDocument/2006/relationships/image" Target="../media/image9.tif"/></Relationships>
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0_KBn45TeUMJZSbz9n.png" descr="0_KBn45TeUMJZSbz9n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38362"/>
          <a:stretch>
            <a:fillRect/>
          </a:stretch>
        </p:blipFill>
        <p:spPr>
          <a:xfrm>
            <a:off x="476845" y="2244274"/>
            <a:ext cx="12051115" cy="38878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如何运行这个程序？"/>
          <p:cNvSpPr txBox="1"/>
          <p:nvPr>
            <p:ph type="title"/>
          </p:nvPr>
        </p:nvSpPr>
        <p:spPr>
          <a:xfrm>
            <a:off x="952500" y="130399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如何运行这个程序？</a:t>
            </a:r>
          </a:p>
        </p:txBody>
      </p:sp>
      <p:sp>
        <p:nvSpPr>
          <p:cNvPr id="162" name="没有文档呢？…"/>
          <p:cNvSpPr txBox="1"/>
          <p:nvPr>
            <p:ph type="body" idx="1"/>
          </p:nvPr>
        </p:nvSpPr>
        <p:spPr>
          <a:xfrm>
            <a:off x="1025324" y="1918585"/>
            <a:ext cx="11099801" cy="6286505"/>
          </a:xfrm>
          <a:prstGeom prst="rect">
            <a:avLst/>
          </a:prstGeom>
        </p:spPr>
        <p:txBody>
          <a:bodyPr/>
          <a:lstStyle/>
          <a:p>
            <a:pPr/>
            <a:r>
              <a:t>没有文档呢？</a:t>
            </a:r>
          </a:p>
          <a:p>
            <a:pPr/>
            <a:r>
              <a:t>如果我不懂这门语言？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如何使用Docker"/>
          <p:cNvSpPr txBox="1"/>
          <p:nvPr/>
        </p:nvSpPr>
        <p:spPr>
          <a:xfrm>
            <a:off x="3127944" y="4203698"/>
            <a:ext cx="674890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如何使用Docker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如何运行这个程序？"/>
          <p:cNvSpPr txBox="1"/>
          <p:nvPr>
            <p:ph type="title"/>
          </p:nvPr>
        </p:nvSpPr>
        <p:spPr>
          <a:xfrm>
            <a:off x="952500" y="130399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Docker的安装</a:t>
            </a:r>
          </a:p>
        </p:txBody>
      </p:sp>
      <p:sp>
        <p:nvSpPr>
          <p:cNvPr id="167" name="ubuntu"/>
          <p:cNvSpPr txBox="1"/>
          <p:nvPr/>
        </p:nvSpPr>
        <p:spPr>
          <a:xfrm>
            <a:off x="2127557" y="3275170"/>
            <a:ext cx="1441324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chemeClr val="accent5">
                    <a:satOff val="-41871"/>
                    <a:lumOff val="-13058"/>
                  </a:schemeClr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168" name="ubuntu"/>
          <p:cNvSpPr txBox="1"/>
          <p:nvPr/>
        </p:nvSpPr>
        <p:spPr>
          <a:xfrm>
            <a:off x="3909082" y="3270407"/>
            <a:ext cx="7315963" cy="569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apt install -y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docker.io</a:t>
            </a:r>
            <a:r>
              <a:t> docker-compose</a:t>
            </a:r>
          </a:p>
        </p:txBody>
      </p:sp>
      <p:sp>
        <p:nvSpPr>
          <p:cNvPr id="169" name="ubuntu"/>
          <p:cNvSpPr txBox="1"/>
          <p:nvPr/>
        </p:nvSpPr>
        <p:spPr>
          <a:xfrm>
            <a:off x="2127557" y="4508651"/>
            <a:ext cx="141274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 b="1" sz="3000">
                <a:solidFill>
                  <a:schemeClr val="accent5">
                    <a:satOff val="-41871"/>
                    <a:lumOff val="-13058"/>
                  </a:schemeClr>
                </a:solidFill>
              </a:defRPr>
            </a:pPr>
            <a:r>
              <a:t>Centos</a:t>
            </a:r>
          </a:p>
        </p:txBody>
      </p:sp>
      <p:sp>
        <p:nvSpPr>
          <p:cNvPr id="170" name="ubuntu"/>
          <p:cNvSpPr txBox="1"/>
          <p:nvPr/>
        </p:nvSpPr>
        <p:spPr>
          <a:xfrm>
            <a:off x="3909082" y="4508651"/>
            <a:ext cx="709726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/>
            </a:lvl1pPr>
          </a:lstStyle>
          <a:p>
            <a:pPr/>
            <a:r>
              <a:t>yum install -y docker docker-compose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“vagrant”的图片搜索结果.png" descr="“vagrant”的图片搜索结果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2398" y="3301998"/>
            <a:ext cx="5080004" cy="31496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8049" y="1082119"/>
            <a:ext cx="8648704" cy="7200904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vagrant  up"/>
          <p:cNvSpPr txBox="1"/>
          <p:nvPr/>
        </p:nvSpPr>
        <p:spPr>
          <a:xfrm>
            <a:off x="8013524" y="3413666"/>
            <a:ext cx="1751991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vagrant  up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如何使用Docker"/>
          <p:cNvSpPr txBox="1"/>
          <p:nvPr/>
        </p:nvSpPr>
        <p:spPr>
          <a:xfrm>
            <a:off x="3127944" y="4203698"/>
            <a:ext cx="674890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如何使用Docker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5274" y="2216255"/>
            <a:ext cx="11274253" cy="6199667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Docker的组成"/>
          <p:cNvSpPr txBox="1"/>
          <p:nvPr/>
        </p:nvSpPr>
        <p:spPr>
          <a:xfrm>
            <a:off x="3572445" y="513347"/>
            <a:ext cx="585990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Docker的组成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docker run"/>
          <p:cNvSpPr txBox="1"/>
          <p:nvPr/>
        </p:nvSpPr>
        <p:spPr>
          <a:xfrm>
            <a:off x="4746542" y="2767170"/>
            <a:ext cx="208788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185" name="ubuntu"/>
          <p:cNvSpPr txBox="1"/>
          <p:nvPr/>
        </p:nvSpPr>
        <p:spPr>
          <a:xfrm>
            <a:off x="6834427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docker run"/>
          <p:cNvSpPr txBox="1"/>
          <p:nvPr/>
        </p:nvSpPr>
        <p:spPr>
          <a:xfrm>
            <a:off x="4177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190" name="ubuntu"/>
          <p:cNvSpPr txBox="1"/>
          <p:nvPr/>
        </p:nvSpPr>
        <p:spPr>
          <a:xfrm>
            <a:off x="6264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191" name=":16.04"/>
          <p:cNvSpPr txBox="1"/>
          <p:nvPr/>
        </p:nvSpPr>
        <p:spPr>
          <a:xfrm>
            <a:off x="7654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docker run"/>
          <p:cNvSpPr txBox="1"/>
          <p:nvPr/>
        </p:nvSpPr>
        <p:spPr>
          <a:xfrm>
            <a:off x="4177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196" name="ubuntu"/>
          <p:cNvSpPr txBox="1"/>
          <p:nvPr/>
        </p:nvSpPr>
        <p:spPr>
          <a:xfrm>
            <a:off x="6264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197" name=":16.04"/>
          <p:cNvSpPr txBox="1"/>
          <p:nvPr/>
        </p:nvSpPr>
        <p:spPr>
          <a:xfrm>
            <a:off x="7654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198" name=":18.04"/>
          <p:cNvSpPr txBox="1"/>
          <p:nvPr/>
        </p:nvSpPr>
        <p:spPr>
          <a:xfrm>
            <a:off x="7654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研发一  PHP工程师  赖永恒"/>
          <p:cNvSpPr txBox="1"/>
          <p:nvPr/>
        </p:nvSpPr>
        <p:spPr>
          <a:xfrm>
            <a:off x="2273862" y="2553717"/>
            <a:ext cx="8457074" cy="252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1" sz="5300"/>
            </a:pPr>
            <a:r>
              <a:t>赖永恒</a:t>
            </a:r>
          </a:p>
          <a:p>
            <a:pPr>
              <a:defRPr b="1" sz="4400"/>
            </a:pPr>
          </a:p>
          <a:p>
            <a:pPr>
              <a:defRPr sz="4500"/>
            </a:pPr>
            <a:r>
              <a:t>研发一  PHP工程师</a:t>
            </a:r>
          </a:p>
        </p:txBody>
      </p:sp>
      <p:sp>
        <p:nvSpPr>
          <p:cNvPr id="138" name="我是一个比较爱折腾的人，平时爱鼓捣各种乱七八糟的东西。"/>
          <p:cNvSpPr txBox="1"/>
          <p:nvPr/>
        </p:nvSpPr>
        <p:spPr>
          <a:xfrm>
            <a:off x="2107336" y="6488776"/>
            <a:ext cx="879012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平时喜欢关注运维自动化，开发运维，devops，docker，k8s等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docker run"/>
          <p:cNvSpPr txBox="1"/>
          <p:nvPr/>
        </p:nvSpPr>
        <p:spPr>
          <a:xfrm>
            <a:off x="4177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203" name="ubuntu"/>
          <p:cNvSpPr txBox="1"/>
          <p:nvPr/>
        </p:nvSpPr>
        <p:spPr>
          <a:xfrm>
            <a:off x="6264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204" name=":16.04"/>
          <p:cNvSpPr txBox="1"/>
          <p:nvPr/>
        </p:nvSpPr>
        <p:spPr>
          <a:xfrm>
            <a:off x="7654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205" name=":18.04"/>
          <p:cNvSpPr txBox="1"/>
          <p:nvPr/>
        </p:nvSpPr>
        <p:spPr>
          <a:xfrm>
            <a:off x="7654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206" name=":14.04"/>
          <p:cNvSpPr txBox="1"/>
          <p:nvPr/>
        </p:nvSpPr>
        <p:spPr>
          <a:xfrm>
            <a:off x="7654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6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docker run"/>
          <p:cNvSpPr txBox="1"/>
          <p:nvPr/>
        </p:nvSpPr>
        <p:spPr>
          <a:xfrm>
            <a:off x="4177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211" name="ubuntu"/>
          <p:cNvSpPr txBox="1"/>
          <p:nvPr/>
        </p:nvSpPr>
        <p:spPr>
          <a:xfrm>
            <a:off x="6264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212" name=":16.04"/>
          <p:cNvSpPr txBox="1"/>
          <p:nvPr/>
        </p:nvSpPr>
        <p:spPr>
          <a:xfrm>
            <a:off x="7654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213" name=":18.04"/>
          <p:cNvSpPr txBox="1"/>
          <p:nvPr/>
        </p:nvSpPr>
        <p:spPr>
          <a:xfrm>
            <a:off x="7654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214" name=":14.04"/>
          <p:cNvSpPr txBox="1"/>
          <p:nvPr/>
        </p:nvSpPr>
        <p:spPr>
          <a:xfrm>
            <a:off x="7654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215" name="centos"/>
          <p:cNvSpPr txBox="1"/>
          <p:nvPr/>
        </p:nvSpPr>
        <p:spPr>
          <a:xfrm>
            <a:off x="6300808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216" name=":6"/>
          <p:cNvSpPr txBox="1"/>
          <p:nvPr/>
        </p:nvSpPr>
        <p:spPr>
          <a:xfrm>
            <a:off x="7654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217" name=":8"/>
          <p:cNvSpPr txBox="1"/>
          <p:nvPr/>
        </p:nvSpPr>
        <p:spPr>
          <a:xfrm>
            <a:off x="7654207" y="10196251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:8</a:t>
            </a:r>
          </a:p>
        </p:txBody>
      </p:sp>
      <p:sp>
        <p:nvSpPr>
          <p:cNvPr id="218" name="mysql"/>
          <p:cNvSpPr txBox="1"/>
          <p:nvPr/>
        </p:nvSpPr>
        <p:spPr>
          <a:xfrm>
            <a:off x="6457019" y="10839601"/>
            <a:ext cx="1192912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219" name=":5.5"/>
          <p:cNvSpPr txBox="1"/>
          <p:nvPr/>
        </p:nvSpPr>
        <p:spPr>
          <a:xfrm>
            <a:off x="7654207" y="10839601"/>
            <a:ext cx="74980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220" name=":5.6"/>
          <p:cNvSpPr txBox="1"/>
          <p:nvPr/>
        </p:nvSpPr>
        <p:spPr>
          <a:xfrm>
            <a:off x="7654207" y="11392985"/>
            <a:ext cx="74980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221" name="redis"/>
          <p:cNvSpPr txBox="1"/>
          <p:nvPr/>
        </p:nvSpPr>
        <p:spPr>
          <a:xfrm>
            <a:off x="6639900" y="12105195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222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32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32" presetID="4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12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6" grpId="2"/>
      <p:bldP build="whole" bldLvl="1" animBg="1" rev="0" advAuto="0" spid="215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docker run"/>
          <p:cNvSpPr txBox="1"/>
          <p:nvPr/>
        </p:nvSpPr>
        <p:spPr>
          <a:xfrm>
            <a:off x="4177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227" name="ubuntu"/>
          <p:cNvSpPr txBox="1"/>
          <p:nvPr/>
        </p:nvSpPr>
        <p:spPr>
          <a:xfrm>
            <a:off x="6264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228" name=":16.04"/>
          <p:cNvSpPr txBox="1"/>
          <p:nvPr/>
        </p:nvSpPr>
        <p:spPr>
          <a:xfrm>
            <a:off x="7654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229" name=":18.04"/>
          <p:cNvSpPr txBox="1"/>
          <p:nvPr/>
        </p:nvSpPr>
        <p:spPr>
          <a:xfrm>
            <a:off x="7654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230" name=":14.04"/>
          <p:cNvSpPr txBox="1"/>
          <p:nvPr/>
        </p:nvSpPr>
        <p:spPr>
          <a:xfrm>
            <a:off x="7654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231" name="centos"/>
          <p:cNvSpPr txBox="1"/>
          <p:nvPr/>
        </p:nvSpPr>
        <p:spPr>
          <a:xfrm>
            <a:off x="6300808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232" name=":6"/>
          <p:cNvSpPr txBox="1"/>
          <p:nvPr/>
        </p:nvSpPr>
        <p:spPr>
          <a:xfrm>
            <a:off x="7654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233" name=":7"/>
          <p:cNvSpPr txBox="1"/>
          <p:nvPr/>
        </p:nvSpPr>
        <p:spPr>
          <a:xfrm>
            <a:off x="7654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234" name="mysql"/>
          <p:cNvSpPr txBox="1"/>
          <p:nvPr/>
        </p:nvSpPr>
        <p:spPr>
          <a:xfrm>
            <a:off x="6457019" y="10839601"/>
            <a:ext cx="1192912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235" name=":5.5"/>
          <p:cNvSpPr txBox="1"/>
          <p:nvPr/>
        </p:nvSpPr>
        <p:spPr>
          <a:xfrm>
            <a:off x="7654207" y="10839601"/>
            <a:ext cx="74980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236" name=":5.6"/>
          <p:cNvSpPr txBox="1"/>
          <p:nvPr/>
        </p:nvSpPr>
        <p:spPr>
          <a:xfrm>
            <a:off x="7654207" y="11392985"/>
            <a:ext cx="74980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237" name="redis"/>
          <p:cNvSpPr txBox="1"/>
          <p:nvPr/>
        </p:nvSpPr>
        <p:spPr>
          <a:xfrm>
            <a:off x="6639900" y="12105195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238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docker run"/>
          <p:cNvSpPr txBox="1"/>
          <p:nvPr/>
        </p:nvSpPr>
        <p:spPr>
          <a:xfrm>
            <a:off x="4177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243" name="ubuntu"/>
          <p:cNvSpPr txBox="1"/>
          <p:nvPr/>
        </p:nvSpPr>
        <p:spPr>
          <a:xfrm>
            <a:off x="6264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244" name=":16.04"/>
          <p:cNvSpPr txBox="1"/>
          <p:nvPr/>
        </p:nvSpPr>
        <p:spPr>
          <a:xfrm>
            <a:off x="7654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245" name=":18.04"/>
          <p:cNvSpPr txBox="1"/>
          <p:nvPr/>
        </p:nvSpPr>
        <p:spPr>
          <a:xfrm>
            <a:off x="7654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246" name=":14.04"/>
          <p:cNvSpPr txBox="1"/>
          <p:nvPr/>
        </p:nvSpPr>
        <p:spPr>
          <a:xfrm>
            <a:off x="7654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247" name="centos"/>
          <p:cNvSpPr txBox="1"/>
          <p:nvPr/>
        </p:nvSpPr>
        <p:spPr>
          <a:xfrm>
            <a:off x="6300808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248" name=":6"/>
          <p:cNvSpPr txBox="1"/>
          <p:nvPr/>
        </p:nvSpPr>
        <p:spPr>
          <a:xfrm>
            <a:off x="7654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249" name=":7"/>
          <p:cNvSpPr txBox="1"/>
          <p:nvPr/>
        </p:nvSpPr>
        <p:spPr>
          <a:xfrm>
            <a:off x="7654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250" name="mysql"/>
          <p:cNvSpPr txBox="1"/>
          <p:nvPr/>
        </p:nvSpPr>
        <p:spPr>
          <a:xfrm>
            <a:off x="6457019" y="5378603"/>
            <a:ext cx="119291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251" name=":5.5"/>
          <p:cNvSpPr txBox="1"/>
          <p:nvPr/>
        </p:nvSpPr>
        <p:spPr>
          <a:xfrm>
            <a:off x="7654207" y="5378603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252" name=":5.6"/>
          <p:cNvSpPr txBox="1"/>
          <p:nvPr/>
        </p:nvSpPr>
        <p:spPr>
          <a:xfrm>
            <a:off x="7654207" y="11392985"/>
            <a:ext cx="74980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253" name="redis"/>
          <p:cNvSpPr txBox="1"/>
          <p:nvPr/>
        </p:nvSpPr>
        <p:spPr>
          <a:xfrm>
            <a:off x="6639900" y="12105195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254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docker run"/>
          <p:cNvSpPr txBox="1"/>
          <p:nvPr/>
        </p:nvSpPr>
        <p:spPr>
          <a:xfrm>
            <a:off x="4177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259" name="ubuntu"/>
          <p:cNvSpPr txBox="1"/>
          <p:nvPr/>
        </p:nvSpPr>
        <p:spPr>
          <a:xfrm>
            <a:off x="6264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260" name=":16.04"/>
          <p:cNvSpPr txBox="1"/>
          <p:nvPr/>
        </p:nvSpPr>
        <p:spPr>
          <a:xfrm>
            <a:off x="7654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261" name=":18.04"/>
          <p:cNvSpPr txBox="1"/>
          <p:nvPr/>
        </p:nvSpPr>
        <p:spPr>
          <a:xfrm>
            <a:off x="7654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262" name=":14.04"/>
          <p:cNvSpPr txBox="1"/>
          <p:nvPr/>
        </p:nvSpPr>
        <p:spPr>
          <a:xfrm>
            <a:off x="7654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263" name="centos"/>
          <p:cNvSpPr txBox="1"/>
          <p:nvPr/>
        </p:nvSpPr>
        <p:spPr>
          <a:xfrm>
            <a:off x="6300808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264" name=":6"/>
          <p:cNvSpPr txBox="1"/>
          <p:nvPr/>
        </p:nvSpPr>
        <p:spPr>
          <a:xfrm>
            <a:off x="7654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265" name=":7"/>
          <p:cNvSpPr txBox="1"/>
          <p:nvPr/>
        </p:nvSpPr>
        <p:spPr>
          <a:xfrm>
            <a:off x="7654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266" name="mysql"/>
          <p:cNvSpPr txBox="1"/>
          <p:nvPr/>
        </p:nvSpPr>
        <p:spPr>
          <a:xfrm>
            <a:off x="6457019" y="5378603"/>
            <a:ext cx="119291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267" name=":5.5"/>
          <p:cNvSpPr txBox="1"/>
          <p:nvPr/>
        </p:nvSpPr>
        <p:spPr>
          <a:xfrm>
            <a:off x="7654207" y="5378603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268" name=":5.6"/>
          <p:cNvSpPr txBox="1"/>
          <p:nvPr/>
        </p:nvSpPr>
        <p:spPr>
          <a:xfrm>
            <a:off x="7654207" y="5931987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269" name="redis"/>
          <p:cNvSpPr txBox="1"/>
          <p:nvPr/>
        </p:nvSpPr>
        <p:spPr>
          <a:xfrm>
            <a:off x="6639900" y="12105195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270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200">
        <p:dissolv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docker run"/>
          <p:cNvSpPr txBox="1"/>
          <p:nvPr/>
        </p:nvSpPr>
        <p:spPr>
          <a:xfrm>
            <a:off x="4177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275" name="ubuntu"/>
          <p:cNvSpPr txBox="1"/>
          <p:nvPr/>
        </p:nvSpPr>
        <p:spPr>
          <a:xfrm>
            <a:off x="6264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276" name=":16.04"/>
          <p:cNvSpPr txBox="1"/>
          <p:nvPr/>
        </p:nvSpPr>
        <p:spPr>
          <a:xfrm>
            <a:off x="7654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277" name=":18.04"/>
          <p:cNvSpPr txBox="1"/>
          <p:nvPr/>
        </p:nvSpPr>
        <p:spPr>
          <a:xfrm>
            <a:off x="7654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278" name=":14.04"/>
          <p:cNvSpPr txBox="1"/>
          <p:nvPr/>
        </p:nvSpPr>
        <p:spPr>
          <a:xfrm>
            <a:off x="7654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279" name="centos"/>
          <p:cNvSpPr txBox="1"/>
          <p:nvPr/>
        </p:nvSpPr>
        <p:spPr>
          <a:xfrm>
            <a:off x="6300808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280" name=":6"/>
          <p:cNvSpPr txBox="1"/>
          <p:nvPr/>
        </p:nvSpPr>
        <p:spPr>
          <a:xfrm>
            <a:off x="7654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281" name=":7"/>
          <p:cNvSpPr txBox="1"/>
          <p:nvPr/>
        </p:nvSpPr>
        <p:spPr>
          <a:xfrm>
            <a:off x="7654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282" name="mysql"/>
          <p:cNvSpPr txBox="1"/>
          <p:nvPr/>
        </p:nvSpPr>
        <p:spPr>
          <a:xfrm>
            <a:off x="6457019" y="5378603"/>
            <a:ext cx="119291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283" name=":5.5"/>
          <p:cNvSpPr txBox="1"/>
          <p:nvPr/>
        </p:nvSpPr>
        <p:spPr>
          <a:xfrm>
            <a:off x="7654207" y="5378603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284" name=":5.6"/>
          <p:cNvSpPr txBox="1"/>
          <p:nvPr/>
        </p:nvSpPr>
        <p:spPr>
          <a:xfrm>
            <a:off x="7654207" y="5931987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285" name="redis"/>
          <p:cNvSpPr txBox="1"/>
          <p:nvPr/>
        </p:nvSpPr>
        <p:spPr>
          <a:xfrm>
            <a:off x="6639900" y="6390194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286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287" name="nginx"/>
          <p:cNvSpPr txBox="1"/>
          <p:nvPr/>
        </p:nvSpPr>
        <p:spPr>
          <a:xfrm>
            <a:off x="6593988" y="9656142"/>
            <a:ext cx="110185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docker run"/>
          <p:cNvSpPr txBox="1"/>
          <p:nvPr/>
        </p:nvSpPr>
        <p:spPr>
          <a:xfrm>
            <a:off x="4177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292" name="ubuntu"/>
          <p:cNvSpPr txBox="1"/>
          <p:nvPr/>
        </p:nvSpPr>
        <p:spPr>
          <a:xfrm>
            <a:off x="6264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293" name=":16.04"/>
          <p:cNvSpPr txBox="1"/>
          <p:nvPr/>
        </p:nvSpPr>
        <p:spPr>
          <a:xfrm>
            <a:off x="7654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294" name=":18.04"/>
          <p:cNvSpPr txBox="1"/>
          <p:nvPr/>
        </p:nvSpPr>
        <p:spPr>
          <a:xfrm>
            <a:off x="7654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295" name=":14.04"/>
          <p:cNvSpPr txBox="1"/>
          <p:nvPr/>
        </p:nvSpPr>
        <p:spPr>
          <a:xfrm>
            <a:off x="7654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296" name="centos"/>
          <p:cNvSpPr txBox="1"/>
          <p:nvPr/>
        </p:nvSpPr>
        <p:spPr>
          <a:xfrm>
            <a:off x="6300808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297" name=":6"/>
          <p:cNvSpPr txBox="1"/>
          <p:nvPr/>
        </p:nvSpPr>
        <p:spPr>
          <a:xfrm>
            <a:off x="7654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298" name=":7"/>
          <p:cNvSpPr txBox="1"/>
          <p:nvPr/>
        </p:nvSpPr>
        <p:spPr>
          <a:xfrm>
            <a:off x="7654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299" name="mysql"/>
          <p:cNvSpPr txBox="1"/>
          <p:nvPr/>
        </p:nvSpPr>
        <p:spPr>
          <a:xfrm>
            <a:off x="6457019" y="5378603"/>
            <a:ext cx="119291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300" name=":5.5"/>
          <p:cNvSpPr txBox="1"/>
          <p:nvPr/>
        </p:nvSpPr>
        <p:spPr>
          <a:xfrm>
            <a:off x="7654207" y="5378603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301" name=":5.6"/>
          <p:cNvSpPr txBox="1"/>
          <p:nvPr/>
        </p:nvSpPr>
        <p:spPr>
          <a:xfrm>
            <a:off x="7654207" y="5931987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302" name="redis"/>
          <p:cNvSpPr txBox="1"/>
          <p:nvPr/>
        </p:nvSpPr>
        <p:spPr>
          <a:xfrm>
            <a:off x="6639900" y="6390194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303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304" name="nginx"/>
          <p:cNvSpPr txBox="1"/>
          <p:nvPr/>
        </p:nvSpPr>
        <p:spPr>
          <a:xfrm>
            <a:off x="6593988" y="6989142"/>
            <a:ext cx="110185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docker run"/>
          <p:cNvSpPr txBox="1"/>
          <p:nvPr/>
        </p:nvSpPr>
        <p:spPr>
          <a:xfrm>
            <a:off x="4177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307" name="ubuntu"/>
          <p:cNvSpPr txBox="1"/>
          <p:nvPr/>
        </p:nvSpPr>
        <p:spPr>
          <a:xfrm>
            <a:off x="6264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308" name=":16.04"/>
          <p:cNvSpPr txBox="1"/>
          <p:nvPr/>
        </p:nvSpPr>
        <p:spPr>
          <a:xfrm>
            <a:off x="7654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309" name=":18.04"/>
          <p:cNvSpPr txBox="1"/>
          <p:nvPr/>
        </p:nvSpPr>
        <p:spPr>
          <a:xfrm>
            <a:off x="7654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310" name=":14.04"/>
          <p:cNvSpPr txBox="1"/>
          <p:nvPr/>
        </p:nvSpPr>
        <p:spPr>
          <a:xfrm>
            <a:off x="7654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311" name="centos"/>
          <p:cNvSpPr txBox="1"/>
          <p:nvPr/>
        </p:nvSpPr>
        <p:spPr>
          <a:xfrm>
            <a:off x="6300808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312" name=":6"/>
          <p:cNvSpPr txBox="1"/>
          <p:nvPr/>
        </p:nvSpPr>
        <p:spPr>
          <a:xfrm>
            <a:off x="7654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313" name=":7"/>
          <p:cNvSpPr txBox="1"/>
          <p:nvPr/>
        </p:nvSpPr>
        <p:spPr>
          <a:xfrm>
            <a:off x="7654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314" name="mysql"/>
          <p:cNvSpPr txBox="1"/>
          <p:nvPr/>
        </p:nvSpPr>
        <p:spPr>
          <a:xfrm>
            <a:off x="6457019" y="5378603"/>
            <a:ext cx="119291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315" name=":5.5"/>
          <p:cNvSpPr txBox="1"/>
          <p:nvPr/>
        </p:nvSpPr>
        <p:spPr>
          <a:xfrm>
            <a:off x="7654207" y="5378603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316" name=":5.6"/>
          <p:cNvSpPr txBox="1"/>
          <p:nvPr/>
        </p:nvSpPr>
        <p:spPr>
          <a:xfrm>
            <a:off x="7654207" y="5931987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317" name="redis"/>
          <p:cNvSpPr txBox="1"/>
          <p:nvPr/>
        </p:nvSpPr>
        <p:spPr>
          <a:xfrm>
            <a:off x="6639900" y="6390194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318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319" name="nginx"/>
          <p:cNvSpPr txBox="1"/>
          <p:nvPr/>
        </p:nvSpPr>
        <p:spPr>
          <a:xfrm>
            <a:off x="6593988" y="6989142"/>
            <a:ext cx="110185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320" name="子命令"/>
          <p:cNvSpPr txBox="1"/>
          <p:nvPr/>
        </p:nvSpPr>
        <p:spPr>
          <a:xfrm>
            <a:off x="5384419" y="2388254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027001"/>
                </a:solidFill>
              </a:defRPr>
            </a:lvl1pPr>
          </a:lstStyle>
          <a:p>
            <a:pPr/>
            <a:r>
              <a:t>子命令</a:t>
            </a:r>
          </a:p>
        </p:txBody>
      </p:sp>
      <p:sp>
        <p:nvSpPr>
          <p:cNvPr id="321" name="镜像"/>
          <p:cNvSpPr txBox="1"/>
          <p:nvPr/>
        </p:nvSpPr>
        <p:spPr>
          <a:xfrm>
            <a:off x="6732705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CB2A7A"/>
                </a:solidFill>
              </a:defRPr>
            </a:lvl1pPr>
          </a:lstStyle>
          <a:p>
            <a:pPr/>
            <a:r>
              <a:t>镜像</a:t>
            </a:r>
          </a:p>
        </p:txBody>
      </p:sp>
      <p:sp>
        <p:nvSpPr>
          <p:cNvPr id="322" name="TAG"/>
          <p:cNvSpPr txBox="1"/>
          <p:nvPr/>
        </p:nvSpPr>
        <p:spPr>
          <a:xfrm>
            <a:off x="7958690" y="2410990"/>
            <a:ext cx="612903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TAG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2" grpId="3"/>
      <p:bldP build="whole" bldLvl="1" animBg="1" rev="0" advAuto="0" spid="321" grpId="2"/>
      <p:bldP build="whole" bldLvl="1" animBg="1" rev="0" advAuto="0" spid="320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docker run"/>
          <p:cNvSpPr txBox="1"/>
          <p:nvPr/>
        </p:nvSpPr>
        <p:spPr>
          <a:xfrm>
            <a:off x="3669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325" name="ubuntu"/>
          <p:cNvSpPr txBox="1"/>
          <p:nvPr/>
        </p:nvSpPr>
        <p:spPr>
          <a:xfrm>
            <a:off x="6264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326" name=":16.04"/>
          <p:cNvSpPr txBox="1"/>
          <p:nvPr/>
        </p:nvSpPr>
        <p:spPr>
          <a:xfrm>
            <a:off x="7654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327" name=":18.04"/>
          <p:cNvSpPr txBox="1"/>
          <p:nvPr/>
        </p:nvSpPr>
        <p:spPr>
          <a:xfrm>
            <a:off x="7654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328" name=":14.04"/>
          <p:cNvSpPr txBox="1"/>
          <p:nvPr/>
        </p:nvSpPr>
        <p:spPr>
          <a:xfrm>
            <a:off x="7654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329" name="centos"/>
          <p:cNvSpPr txBox="1"/>
          <p:nvPr/>
        </p:nvSpPr>
        <p:spPr>
          <a:xfrm>
            <a:off x="6300808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330" name=":6"/>
          <p:cNvSpPr txBox="1"/>
          <p:nvPr/>
        </p:nvSpPr>
        <p:spPr>
          <a:xfrm>
            <a:off x="7654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331" name=":7"/>
          <p:cNvSpPr txBox="1"/>
          <p:nvPr/>
        </p:nvSpPr>
        <p:spPr>
          <a:xfrm>
            <a:off x="7654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332" name="mysql"/>
          <p:cNvSpPr txBox="1"/>
          <p:nvPr/>
        </p:nvSpPr>
        <p:spPr>
          <a:xfrm>
            <a:off x="6457019" y="5378603"/>
            <a:ext cx="119291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333" name=":5.5"/>
          <p:cNvSpPr txBox="1"/>
          <p:nvPr/>
        </p:nvSpPr>
        <p:spPr>
          <a:xfrm>
            <a:off x="7654207" y="5378603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334" name=":5.6"/>
          <p:cNvSpPr txBox="1"/>
          <p:nvPr/>
        </p:nvSpPr>
        <p:spPr>
          <a:xfrm>
            <a:off x="7654207" y="5931987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335" name="redis"/>
          <p:cNvSpPr txBox="1"/>
          <p:nvPr/>
        </p:nvSpPr>
        <p:spPr>
          <a:xfrm>
            <a:off x="6639900" y="6390194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336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337" name="nginx"/>
          <p:cNvSpPr txBox="1"/>
          <p:nvPr/>
        </p:nvSpPr>
        <p:spPr>
          <a:xfrm>
            <a:off x="6593988" y="6989142"/>
            <a:ext cx="110185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338" name="-it"/>
          <p:cNvSpPr txBox="1"/>
          <p:nvPr/>
        </p:nvSpPr>
        <p:spPr>
          <a:xfrm>
            <a:off x="5741865" y="2767170"/>
            <a:ext cx="50177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/>
            </a:lvl1pPr>
          </a:lstStyle>
          <a:p>
            <a:pPr/>
            <a:r>
              <a:t>-it</a:t>
            </a:r>
          </a:p>
        </p:txBody>
      </p:sp>
      <p:sp>
        <p:nvSpPr>
          <p:cNvPr id="339" name="子命令"/>
          <p:cNvSpPr txBox="1"/>
          <p:nvPr/>
        </p:nvSpPr>
        <p:spPr>
          <a:xfrm>
            <a:off x="4825619" y="2388254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027001"/>
                </a:solidFill>
              </a:defRPr>
            </a:lvl1pPr>
          </a:lstStyle>
          <a:p>
            <a:pPr/>
            <a:r>
              <a:t>子命令</a:t>
            </a:r>
          </a:p>
        </p:txBody>
      </p:sp>
      <p:sp>
        <p:nvSpPr>
          <p:cNvPr id="340" name="镜像"/>
          <p:cNvSpPr txBox="1"/>
          <p:nvPr/>
        </p:nvSpPr>
        <p:spPr>
          <a:xfrm>
            <a:off x="6732705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CB2A7A"/>
                </a:solidFill>
              </a:defRPr>
            </a:lvl1pPr>
          </a:lstStyle>
          <a:p>
            <a:pPr/>
            <a:r>
              <a:t>镜像</a:t>
            </a:r>
          </a:p>
        </p:txBody>
      </p:sp>
      <p:sp>
        <p:nvSpPr>
          <p:cNvPr id="341" name="TAG"/>
          <p:cNvSpPr txBox="1"/>
          <p:nvPr/>
        </p:nvSpPr>
        <p:spPr>
          <a:xfrm>
            <a:off x="7958690" y="2410990"/>
            <a:ext cx="612903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TAG</a:t>
            </a:r>
          </a:p>
        </p:txBody>
      </p:sp>
      <p:sp>
        <p:nvSpPr>
          <p:cNvPr id="342" name="参数"/>
          <p:cNvSpPr txBox="1"/>
          <p:nvPr/>
        </p:nvSpPr>
        <p:spPr>
          <a:xfrm>
            <a:off x="5700986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/>
            </a:lvl1pPr>
          </a:lstStyle>
          <a:p>
            <a:pPr/>
            <a:r>
              <a:t>参数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docker run"/>
          <p:cNvSpPr txBox="1"/>
          <p:nvPr/>
        </p:nvSpPr>
        <p:spPr>
          <a:xfrm>
            <a:off x="1891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345" name="ubuntu"/>
          <p:cNvSpPr txBox="1"/>
          <p:nvPr/>
        </p:nvSpPr>
        <p:spPr>
          <a:xfrm>
            <a:off x="7280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346" name=":16.04"/>
          <p:cNvSpPr txBox="1"/>
          <p:nvPr/>
        </p:nvSpPr>
        <p:spPr>
          <a:xfrm>
            <a:off x="8670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347" name=":18.04"/>
          <p:cNvSpPr txBox="1"/>
          <p:nvPr/>
        </p:nvSpPr>
        <p:spPr>
          <a:xfrm>
            <a:off x="8670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348" name=":14.04"/>
          <p:cNvSpPr txBox="1"/>
          <p:nvPr/>
        </p:nvSpPr>
        <p:spPr>
          <a:xfrm>
            <a:off x="8670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349" name="centos"/>
          <p:cNvSpPr txBox="1"/>
          <p:nvPr/>
        </p:nvSpPr>
        <p:spPr>
          <a:xfrm>
            <a:off x="7316809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350" name=":6"/>
          <p:cNvSpPr txBox="1"/>
          <p:nvPr/>
        </p:nvSpPr>
        <p:spPr>
          <a:xfrm>
            <a:off x="8670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351" name=":7"/>
          <p:cNvSpPr txBox="1"/>
          <p:nvPr/>
        </p:nvSpPr>
        <p:spPr>
          <a:xfrm>
            <a:off x="8670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352" name="mysql"/>
          <p:cNvSpPr txBox="1"/>
          <p:nvPr/>
        </p:nvSpPr>
        <p:spPr>
          <a:xfrm>
            <a:off x="7473019" y="5378603"/>
            <a:ext cx="119291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353" name=":5.5"/>
          <p:cNvSpPr txBox="1"/>
          <p:nvPr/>
        </p:nvSpPr>
        <p:spPr>
          <a:xfrm>
            <a:off x="8670207" y="5378603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354" name=":5.6"/>
          <p:cNvSpPr txBox="1"/>
          <p:nvPr/>
        </p:nvSpPr>
        <p:spPr>
          <a:xfrm>
            <a:off x="8670207" y="5931987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355" name="redis"/>
          <p:cNvSpPr txBox="1"/>
          <p:nvPr/>
        </p:nvSpPr>
        <p:spPr>
          <a:xfrm>
            <a:off x="7655900" y="6390194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356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357" name="nginx"/>
          <p:cNvSpPr txBox="1"/>
          <p:nvPr/>
        </p:nvSpPr>
        <p:spPr>
          <a:xfrm>
            <a:off x="7609988" y="6989142"/>
            <a:ext cx="110185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358" name="-it"/>
          <p:cNvSpPr txBox="1"/>
          <p:nvPr/>
        </p:nvSpPr>
        <p:spPr>
          <a:xfrm>
            <a:off x="3963865" y="2767170"/>
            <a:ext cx="50177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/>
            </a:lvl1pPr>
          </a:lstStyle>
          <a:p>
            <a:pPr/>
            <a:r>
              <a:t>-it</a:t>
            </a:r>
          </a:p>
        </p:txBody>
      </p:sp>
      <p:sp>
        <p:nvSpPr>
          <p:cNvPr id="359" name="子命令"/>
          <p:cNvSpPr txBox="1"/>
          <p:nvPr/>
        </p:nvSpPr>
        <p:spPr>
          <a:xfrm>
            <a:off x="3301619" y="2388254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027001"/>
                </a:solidFill>
              </a:defRPr>
            </a:lvl1pPr>
          </a:lstStyle>
          <a:p>
            <a:pPr/>
            <a:r>
              <a:t>子命令</a:t>
            </a:r>
          </a:p>
        </p:txBody>
      </p:sp>
      <p:sp>
        <p:nvSpPr>
          <p:cNvPr id="360" name="镜像"/>
          <p:cNvSpPr txBox="1"/>
          <p:nvPr/>
        </p:nvSpPr>
        <p:spPr>
          <a:xfrm>
            <a:off x="7748705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CB2A7A"/>
                </a:solidFill>
              </a:defRPr>
            </a:lvl1pPr>
          </a:lstStyle>
          <a:p>
            <a:pPr/>
            <a:r>
              <a:t>镜像</a:t>
            </a:r>
          </a:p>
        </p:txBody>
      </p:sp>
      <p:sp>
        <p:nvSpPr>
          <p:cNvPr id="361" name="TAG"/>
          <p:cNvSpPr txBox="1"/>
          <p:nvPr/>
        </p:nvSpPr>
        <p:spPr>
          <a:xfrm>
            <a:off x="8974690" y="2410990"/>
            <a:ext cx="612903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TAG</a:t>
            </a:r>
          </a:p>
        </p:txBody>
      </p:sp>
      <p:sp>
        <p:nvSpPr>
          <p:cNvPr id="362" name="参数"/>
          <p:cNvSpPr txBox="1"/>
          <p:nvPr/>
        </p:nvSpPr>
        <p:spPr>
          <a:xfrm>
            <a:off x="5192986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/>
            </a:lvl1pPr>
          </a:lstStyle>
          <a:p>
            <a:pPr/>
            <a:r>
              <a:t>参数</a:t>
            </a:r>
          </a:p>
        </p:txBody>
      </p:sp>
      <p:sp>
        <p:nvSpPr>
          <p:cNvPr id="363" name="- -name myapp"/>
          <p:cNvSpPr txBox="1"/>
          <p:nvPr/>
        </p:nvSpPr>
        <p:spPr>
          <a:xfrm>
            <a:off x="4432946" y="2767170"/>
            <a:ext cx="276959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-name myapp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索引"/>
          <p:cNvSpPr txBox="1"/>
          <p:nvPr>
            <p:ph type="title"/>
          </p:nvPr>
        </p:nvSpPr>
        <p:spPr>
          <a:xfrm>
            <a:off x="952500" y="130399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索引</a:t>
            </a:r>
          </a:p>
        </p:txBody>
      </p:sp>
      <p:sp>
        <p:nvSpPr>
          <p:cNvPr id="141" name="docker是什么…"/>
          <p:cNvSpPr txBox="1"/>
          <p:nvPr>
            <p:ph type="body" idx="1"/>
          </p:nvPr>
        </p:nvSpPr>
        <p:spPr>
          <a:xfrm>
            <a:off x="952500" y="2288975"/>
            <a:ext cx="11099800" cy="6286505"/>
          </a:xfrm>
          <a:prstGeom prst="rect">
            <a:avLst/>
          </a:prstGeom>
        </p:spPr>
        <p:txBody>
          <a:bodyPr/>
          <a:lstStyle/>
          <a:p>
            <a:pPr/>
            <a:r>
              <a:t>docker是什么</a:t>
            </a:r>
          </a:p>
          <a:p>
            <a:pPr/>
            <a:r>
              <a:t>为什么使用docker</a:t>
            </a:r>
          </a:p>
          <a:p>
            <a:pPr/>
            <a:r>
              <a:t>如何使用docker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docker run"/>
          <p:cNvSpPr txBox="1"/>
          <p:nvPr/>
        </p:nvSpPr>
        <p:spPr>
          <a:xfrm>
            <a:off x="1891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366" name="ubuntu"/>
          <p:cNvSpPr txBox="1"/>
          <p:nvPr/>
        </p:nvSpPr>
        <p:spPr>
          <a:xfrm>
            <a:off x="8296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367" name=":16.04"/>
          <p:cNvSpPr txBox="1"/>
          <p:nvPr/>
        </p:nvSpPr>
        <p:spPr>
          <a:xfrm>
            <a:off x="9686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368" name=":18.04"/>
          <p:cNvSpPr txBox="1"/>
          <p:nvPr/>
        </p:nvSpPr>
        <p:spPr>
          <a:xfrm>
            <a:off x="9686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369" name=":14.04"/>
          <p:cNvSpPr txBox="1"/>
          <p:nvPr/>
        </p:nvSpPr>
        <p:spPr>
          <a:xfrm>
            <a:off x="9686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370" name="centos"/>
          <p:cNvSpPr txBox="1"/>
          <p:nvPr/>
        </p:nvSpPr>
        <p:spPr>
          <a:xfrm>
            <a:off x="8332809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371" name=":6"/>
          <p:cNvSpPr txBox="1"/>
          <p:nvPr/>
        </p:nvSpPr>
        <p:spPr>
          <a:xfrm>
            <a:off x="9686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372" name=":7"/>
          <p:cNvSpPr txBox="1"/>
          <p:nvPr/>
        </p:nvSpPr>
        <p:spPr>
          <a:xfrm>
            <a:off x="9686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373" name="mysql"/>
          <p:cNvSpPr txBox="1"/>
          <p:nvPr/>
        </p:nvSpPr>
        <p:spPr>
          <a:xfrm>
            <a:off x="8489019" y="5378603"/>
            <a:ext cx="119291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374" name=":5.5"/>
          <p:cNvSpPr txBox="1"/>
          <p:nvPr/>
        </p:nvSpPr>
        <p:spPr>
          <a:xfrm>
            <a:off x="9686207" y="5378603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375" name=":5.6"/>
          <p:cNvSpPr txBox="1"/>
          <p:nvPr/>
        </p:nvSpPr>
        <p:spPr>
          <a:xfrm>
            <a:off x="9686207" y="5931987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376" name="redis"/>
          <p:cNvSpPr txBox="1"/>
          <p:nvPr/>
        </p:nvSpPr>
        <p:spPr>
          <a:xfrm>
            <a:off x="8671900" y="6390194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377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378" name="nginx"/>
          <p:cNvSpPr txBox="1"/>
          <p:nvPr/>
        </p:nvSpPr>
        <p:spPr>
          <a:xfrm>
            <a:off x="8625988" y="6989142"/>
            <a:ext cx="110185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379" name="-it"/>
          <p:cNvSpPr txBox="1"/>
          <p:nvPr/>
        </p:nvSpPr>
        <p:spPr>
          <a:xfrm>
            <a:off x="3963865" y="2767170"/>
            <a:ext cx="50177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/>
            </a:lvl1pPr>
          </a:lstStyle>
          <a:p>
            <a:pPr/>
            <a:r>
              <a:t>-it</a:t>
            </a:r>
          </a:p>
        </p:txBody>
      </p:sp>
      <p:sp>
        <p:nvSpPr>
          <p:cNvPr id="380" name="子命令"/>
          <p:cNvSpPr txBox="1"/>
          <p:nvPr/>
        </p:nvSpPr>
        <p:spPr>
          <a:xfrm>
            <a:off x="3301619" y="2388254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027001"/>
                </a:solidFill>
              </a:defRPr>
            </a:lvl1pPr>
          </a:lstStyle>
          <a:p>
            <a:pPr/>
            <a:r>
              <a:t>子命令</a:t>
            </a:r>
          </a:p>
        </p:txBody>
      </p:sp>
      <p:sp>
        <p:nvSpPr>
          <p:cNvPr id="381" name="镜像"/>
          <p:cNvSpPr txBox="1"/>
          <p:nvPr/>
        </p:nvSpPr>
        <p:spPr>
          <a:xfrm>
            <a:off x="8764705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CB2A7A"/>
                </a:solidFill>
              </a:defRPr>
            </a:lvl1pPr>
          </a:lstStyle>
          <a:p>
            <a:pPr/>
            <a:r>
              <a:t>镜像</a:t>
            </a:r>
          </a:p>
        </p:txBody>
      </p:sp>
      <p:sp>
        <p:nvSpPr>
          <p:cNvPr id="382" name="TAG"/>
          <p:cNvSpPr txBox="1"/>
          <p:nvPr/>
        </p:nvSpPr>
        <p:spPr>
          <a:xfrm>
            <a:off x="9990690" y="2410990"/>
            <a:ext cx="612903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TAG</a:t>
            </a:r>
          </a:p>
        </p:txBody>
      </p:sp>
      <p:sp>
        <p:nvSpPr>
          <p:cNvPr id="383" name="参数"/>
          <p:cNvSpPr txBox="1"/>
          <p:nvPr/>
        </p:nvSpPr>
        <p:spPr>
          <a:xfrm>
            <a:off x="6208986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/>
            </a:lvl1pPr>
          </a:lstStyle>
          <a:p>
            <a:pPr/>
            <a:r>
              <a:t>参数</a:t>
            </a:r>
          </a:p>
        </p:txBody>
      </p:sp>
      <p:sp>
        <p:nvSpPr>
          <p:cNvPr id="384" name="- -name myapp"/>
          <p:cNvSpPr txBox="1"/>
          <p:nvPr/>
        </p:nvSpPr>
        <p:spPr>
          <a:xfrm>
            <a:off x="5448946" y="2767170"/>
            <a:ext cx="276959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-name myapp</a:t>
            </a:r>
          </a:p>
        </p:txBody>
      </p:sp>
      <p:sp>
        <p:nvSpPr>
          <p:cNvPr id="385" name="- -rm"/>
          <p:cNvSpPr txBox="1"/>
          <p:nvPr/>
        </p:nvSpPr>
        <p:spPr>
          <a:xfrm>
            <a:off x="4543252" y="2767170"/>
            <a:ext cx="92136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-rm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docker run"/>
          <p:cNvSpPr txBox="1"/>
          <p:nvPr/>
        </p:nvSpPr>
        <p:spPr>
          <a:xfrm>
            <a:off x="1891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388" name="ubuntu"/>
          <p:cNvSpPr txBox="1"/>
          <p:nvPr/>
        </p:nvSpPr>
        <p:spPr>
          <a:xfrm>
            <a:off x="8296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389" name=":16.04"/>
          <p:cNvSpPr txBox="1"/>
          <p:nvPr/>
        </p:nvSpPr>
        <p:spPr>
          <a:xfrm>
            <a:off x="9686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390" name=":18.04"/>
          <p:cNvSpPr txBox="1"/>
          <p:nvPr/>
        </p:nvSpPr>
        <p:spPr>
          <a:xfrm>
            <a:off x="9686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391" name=":14.04"/>
          <p:cNvSpPr txBox="1"/>
          <p:nvPr/>
        </p:nvSpPr>
        <p:spPr>
          <a:xfrm>
            <a:off x="9686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392" name="centos"/>
          <p:cNvSpPr txBox="1"/>
          <p:nvPr/>
        </p:nvSpPr>
        <p:spPr>
          <a:xfrm>
            <a:off x="8332809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393" name=":6"/>
          <p:cNvSpPr txBox="1"/>
          <p:nvPr/>
        </p:nvSpPr>
        <p:spPr>
          <a:xfrm>
            <a:off x="9686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394" name=":7"/>
          <p:cNvSpPr txBox="1"/>
          <p:nvPr/>
        </p:nvSpPr>
        <p:spPr>
          <a:xfrm>
            <a:off x="9686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395" name="mysql"/>
          <p:cNvSpPr txBox="1"/>
          <p:nvPr/>
        </p:nvSpPr>
        <p:spPr>
          <a:xfrm>
            <a:off x="8489019" y="5378603"/>
            <a:ext cx="119291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396" name=":5.5"/>
          <p:cNvSpPr txBox="1"/>
          <p:nvPr/>
        </p:nvSpPr>
        <p:spPr>
          <a:xfrm>
            <a:off x="9686207" y="5378603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397" name=":5.6"/>
          <p:cNvSpPr txBox="1"/>
          <p:nvPr/>
        </p:nvSpPr>
        <p:spPr>
          <a:xfrm>
            <a:off x="9686207" y="5931987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398" name="redis"/>
          <p:cNvSpPr txBox="1"/>
          <p:nvPr/>
        </p:nvSpPr>
        <p:spPr>
          <a:xfrm>
            <a:off x="8671900" y="6390194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399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400" name="nginx"/>
          <p:cNvSpPr txBox="1"/>
          <p:nvPr/>
        </p:nvSpPr>
        <p:spPr>
          <a:xfrm>
            <a:off x="8625988" y="6989142"/>
            <a:ext cx="110185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401" name="-it"/>
          <p:cNvSpPr txBox="1"/>
          <p:nvPr/>
        </p:nvSpPr>
        <p:spPr>
          <a:xfrm>
            <a:off x="3963865" y="2767170"/>
            <a:ext cx="50177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/>
            </a:lvl1pPr>
          </a:lstStyle>
          <a:p>
            <a:pPr/>
            <a:r>
              <a:t>-it</a:t>
            </a:r>
          </a:p>
        </p:txBody>
      </p:sp>
      <p:sp>
        <p:nvSpPr>
          <p:cNvPr id="402" name="子命令"/>
          <p:cNvSpPr txBox="1"/>
          <p:nvPr/>
        </p:nvSpPr>
        <p:spPr>
          <a:xfrm>
            <a:off x="3301619" y="2388254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027001"/>
                </a:solidFill>
              </a:defRPr>
            </a:lvl1pPr>
          </a:lstStyle>
          <a:p>
            <a:pPr/>
            <a:r>
              <a:t>子命令</a:t>
            </a:r>
          </a:p>
        </p:txBody>
      </p:sp>
      <p:sp>
        <p:nvSpPr>
          <p:cNvPr id="403" name="镜像"/>
          <p:cNvSpPr txBox="1"/>
          <p:nvPr/>
        </p:nvSpPr>
        <p:spPr>
          <a:xfrm>
            <a:off x="8764705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CB2A7A"/>
                </a:solidFill>
              </a:defRPr>
            </a:lvl1pPr>
          </a:lstStyle>
          <a:p>
            <a:pPr/>
            <a:r>
              <a:t>镜像</a:t>
            </a:r>
          </a:p>
        </p:txBody>
      </p:sp>
      <p:sp>
        <p:nvSpPr>
          <p:cNvPr id="404" name="TAG"/>
          <p:cNvSpPr txBox="1"/>
          <p:nvPr/>
        </p:nvSpPr>
        <p:spPr>
          <a:xfrm>
            <a:off x="9990690" y="2410990"/>
            <a:ext cx="612903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TAG</a:t>
            </a:r>
          </a:p>
        </p:txBody>
      </p:sp>
      <p:sp>
        <p:nvSpPr>
          <p:cNvPr id="405" name="参数"/>
          <p:cNvSpPr txBox="1"/>
          <p:nvPr/>
        </p:nvSpPr>
        <p:spPr>
          <a:xfrm>
            <a:off x="6208986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/>
            </a:lvl1pPr>
          </a:lstStyle>
          <a:p>
            <a:pPr/>
            <a:r>
              <a:t>参数</a:t>
            </a:r>
          </a:p>
        </p:txBody>
      </p:sp>
      <p:sp>
        <p:nvSpPr>
          <p:cNvPr id="406" name="- -name myapp"/>
          <p:cNvSpPr txBox="1"/>
          <p:nvPr/>
        </p:nvSpPr>
        <p:spPr>
          <a:xfrm>
            <a:off x="5448946" y="2767170"/>
            <a:ext cx="276959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-name myapp</a:t>
            </a:r>
          </a:p>
        </p:txBody>
      </p:sp>
      <p:sp>
        <p:nvSpPr>
          <p:cNvPr id="407" name="- -rm"/>
          <p:cNvSpPr txBox="1"/>
          <p:nvPr/>
        </p:nvSpPr>
        <p:spPr>
          <a:xfrm>
            <a:off x="4543252" y="2767170"/>
            <a:ext cx="92136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-rm</a:t>
            </a:r>
          </a:p>
        </p:txBody>
      </p:sp>
      <p:sp>
        <p:nvSpPr>
          <p:cNvPr id="408" name="-p 8080:80 p"/>
          <p:cNvSpPr txBox="1"/>
          <p:nvPr/>
        </p:nvSpPr>
        <p:spPr>
          <a:xfrm>
            <a:off x="4005781" y="1767207"/>
            <a:ext cx="199630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-p 8080:80</a:t>
            </a:r>
            <a:r>
              <a:rPr sz="100"/>
              <a:t> p</a:t>
            </a:r>
          </a:p>
        </p:txBody>
      </p:sp>
      <p:sp>
        <p:nvSpPr>
          <p:cNvPr id="409" name="端口映射"/>
          <p:cNvSpPr txBox="1"/>
          <p:nvPr/>
        </p:nvSpPr>
        <p:spPr>
          <a:xfrm>
            <a:off x="7205760" y="1818831"/>
            <a:ext cx="1130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端口映射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docker run"/>
          <p:cNvSpPr txBox="1"/>
          <p:nvPr/>
        </p:nvSpPr>
        <p:spPr>
          <a:xfrm>
            <a:off x="1891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412" name="ubuntu"/>
          <p:cNvSpPr txBox="1"/>
          <p:nvPr/>
        </p:nvSpPr>
        <p:spPr>
          <a:xfrm>
            <a:off x="8296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413" name=":16.04"/>
          <p:cNvSpPr txBox="1"/>
          <p:nvPr/>
        </p:nvSpPr>
        <p:spPr>
          <a:xfrm>
            <a:off x="9686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414" name=":18.04"/>
          <p:cNvSpPr txBox="1"/>
          <p:nvPr/>
        </p:nvSpPr>
        <p:spPr>
          <a:xfrm>
            <a:off x="9686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415" name=":14.04"/>
          <p:cNvSpPr txBox="1"/>
          <p:nvPr/>
        </p:nvSpPr>
        <p:spPr>
          <a:xfrm>
            <a:off x="9686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416" name="centos"/>
          <p:cNvSpPr txBox="1"/>
          <p:nvPr/>
        </p:nvSpPr>
        <p:spPr>
          <a:xfrm>
            <a:off x="8332809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417" name=":6"/>
          <p:cNvSpPr txBox="1"/>
          <p:nvPr/>
        </p:nvSpPr>
        <p:spPr>
          <a:xfrm>
            <a:off x="9686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418" name=":7"/>
          <p:cNvSpPr txBox="1"/>
          <p:nvPr/>
        </p:nvSpPr>
        <p:spPr>
          <a:xfrm>
            <a:off x="9686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419" name="mysql"/>
          <p:cNvSpPr txBox="1"/>
          <p:nvPr/>
        </p:nvSpPr>
        <p:spPr>
          <a:xfrm>
            <a:off x="8489019" y="5378603"/>
            <a:ext cx="119291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420" name=":5.5"/>
          <p:cNvSpPr txBox="1"/>
          <p:nvPr/>
        </p:nvSpPr>
        <p:spPr>
          <a:xfrm>
            <a:off x="9686207" y="5378603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421" name=":5.6"/>
          <p:cNvSpPr txBox="1"/>
          <p:nvPr/>
        </p:nvSpPr>
        <p:spPr>
          <a:xfrm>
            <a:off x="9686207" y="5931987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422" name="redis"/>
          <p:cNvSpPr txBox="1"/>
          <p:nvPr/>
        </p:nvSpPr>
        <p:spPr>
          <a:xfrm>
            <a:off x="8671900" y="6390194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423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424" name="nginx"/>
          <p:cNvSpPr txBox="1"/>
          <p:nvPr/>
        </p:nvSpPr>
        <p:spPr>
          <a:xfrm>
            <a:off x="8625988" y="6989142"/>
            <a:ext cx="110185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425" name="-it"/>
          <p:cNvSpPr txBox="1"/>
          <p:nvPr/>
        </p:nvSpPr>
        <p:spPr>
          <a:xfrm>
            <a:off x="3963865" y="2767170"/>
            <a:ext cx="50177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/>
            </a:lvl1pPr>
          </a:lstStyle>
          <a:p>
            <a:pPr/>
            <a:r>
              <a:t>-it</a:t>
            </a:r>
          </a:p>
        </p:txBody>
      </p:sp>
      <p:sp>
        <p:nvSpPr>
          <p:cNvPr id="426" name="子命令"/>
          <p:cNvSpPr txBox="1"/>
          <p:nvPr/>
        </p:nvSpPr>
        <p:spPr>
          <a:xfrm>
            <a:off x="3301619" y="2388254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027001"/>
                </a:solidFill>
              </a:defRPr>
            </a:lvl1pPr>
          </a:lstStyle>
          <a:p>
            <a:pPr/>
            <a:r>
              <a:t>子命令</a:t>
            </a:r>
          </a:p>
        </p:txBody>
      </p:sp>
      <p:sp>
        <p:nvSpPr>
          <p:cNvPr id="427" name="镜像"/>
          <p:cNvSpPr txBox="1"/>
          <p:nvPr/>
        </p:nvSpPr>
        <p:spPr>
          <a:xfrm>
            <a:off x="8764705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CB2A7A"/>
                </a:solidFill>
              </a:defRPr>
            </a:lvl1pPr>
          </a:lstStyle>
          <a:p>
            <a:pPr/>
            <a:r>
              <a:t>镜像</a:t>
            </a:r>
          </a:p>
        </p:txBody>
      </p:sp>
      <p:sp>
        <p:nvSpPr>
          <p:cNvPr id="428" name="TAG"/>
          <p:cNvSpPr txBox="1"/>
          <p:nvPr/>
        </p:nvSpPr>
        <p:spPr>
          <a:xfrm>
            <a:off x="9990690" y="2410990"/>
            <a:ext cx="612903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TAG</a:t>
            </a:r>
          </a:p>
        </p:txBody>
      </p:sp>
      <p:sp>
        <p:nvSpPr>
          <p:cNvPr id="429" name="参数"/>
          <p:cNvSpPr txBox="1"/>
          <p:nvPr/>
        </p:nvSpPr>
        <p:spPr>
          <a:xfrm>
            <a:off x="6208986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/>
            </a:lvl1pPr>
          </a:lstStyle>
          <a:p>
            <a:pPr/>
            <a:r>
              <a:t>参数</a:t>
            </a:r>
          </a:p>
        </p:txBody>
      </p:sp>
      <p:sp>
        <p:nvSpPr>
          <p:cNvPr id="430" name="- -name myapp"/>
          <p:cNvSpPr txBox="1"/>
          <p:nvPr/>
        </p:nvSpPr>
        <p:spPr>
          <a:xfrm>
            <a:off x="5448946" y="2767170"/>
            <a:ext cx="276959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-name myapp</a:t>
            </a:r>
          </a:p>
        </p:txBody>
      </p:sp>
      <p:sp>
        <p:nvSpPr>
          <p:cNvPr id="431" name="- -rm"/>
          <p:cNvSpPr txBox="1"/>
          <p:nvPr/>
        </p:nvSpPr>
        <p:spPr>
          <a:xfrm>
            <a:off x="4543252" y="2767170"/>
            <a:ext cx="92136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-rm</a:t>
            </a:r>
          </a:p>
        </p:txBody>
      </p:sp>
      <p:sp>
        <p:nvSpPr>
          <p:cNvPr id="432" name="-p 8080:80 p"/>
          <p:cNvSpPr txBox="1"/>
          <p:nvPr/>
        </p:nvSpPr>
        <p:spPr>
          <a:xfrm>
            <a:off x="4005781" y="1767207"/>
            <a:ext cx="199630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-p 8080:80</a:t>
            </a:r>
            <a:r>
              <a:rPr sz="100"/>
              <a:t> p</a:t>
            </a:r>
          </a:p>
        </p:txBody>
      </p:sp>
      <p:sp>
        <p:nvSpPr>
          <p:cNvPr id="433" name="-d p"/>
          <p:cNvSpPr txBox="1"/>
          <p:nvPr/>
        </p:nvSpPr>
        <p:spPr>
          <a:xfrm>
            <a:off x="4013842" y="1250228"/>
            <a:ext cx="51345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-d</a:t>
            </a:r>
            <a:r>
              <a:rPr sz="100"/>
              <a:t> p</a:t>
            </a:r>
          </a:p>
        </p:txBody>
      </p:sp>
      <p:sp>
        <p:nvSpPr>
          <p:cNvPr id="434" name="端口映射"/>
          <p:cNvSpPr txBox="1"/>
          <p:nvPr/>
        </p:nvSpPr>
        <p:spPr>
          <a:xfrm>
            <a:off x="7205760" y="1818831"/>
            <a:ext cx="1130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端口映射</a:t>
            </a:r>
          </a:p>
        </p:txBody>
      </p:sp>
      <p:sp>
        <p:nvSpPr>
          <p:cNvPr id="435" name="以守护进程方式启动"/>
          <p:cNvSpPr txBox="1"/>
          <p:nvPr/>
        </p:nvSpPr>
        <p:spPr>
          <a:xfrm>
            <a:off x="7214765" y="1301852"/>
            <a:ext cx="2400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以守护进程方式启动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docker run"/>
          <p:cNvSpPr txBox="1"/>
          <p:nvPr/>
        </p:nvSpPr>
        <p:spPr>
          <a:xfrm>
            <a:off x="1891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438" name="ubuntu"/>
          <p:cNvSpPr txBox="1"/>
          <p:nvPr/>
        </p:nvSpPr>
        <p:spPr>
          <a:xfrm>
            <a:off x="8296995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439" name=":16.04"/>
          <p:cNvSpPr txBox="1"/>
          <p:nvPr/>
        </p:nvSpPr>
        <p:spPr>
          <a:xfrm>
            <a:off x="9686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440" name=":18.04"/>
          <p:cNvSpPr txBox="1"/>
          <p:nvPr/>
        </p:nvSpPr>
        <p:spPr>
          <a:xfrm>
            <a:off x="9686207" y="3336444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441" name=":14.04"/>
          <p:cNvSpPr txBox="1"/>
          <p:nvPr/>
        </p:nvSpPr>
        <p:spPr>
          <a:xfrm>
            <a:off x="9686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442" name="centos"/>
          <p:cNvSpPr txBox="1"/>
          <p:nvPr/>
        </p:nvSpPr>
        <p:spPr>
          <a:xfrm>
            <a:off x="8332809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443" name=":6"/>
          <p:cNvSpPr txBox="1"/>
          <p:nvPr/>
        </p:nvSpPr>
        <p:spPr>
          <a:xfrm>
            <a:off x="9686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444" name=":7"/>
          <p:cNvSpPr txBox="1"/>
          <p:nvPr/>
        </p:nvSpPr>
        <p:spPr>
          <a:xfrm>
            <a:off x="9686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445" name="mysql"/>
          <p:cNvSpPr txBox="1"/>
          <p:nvPr/>
        </p:nvSpPr>
        <p:spPr>
          <a:xfrm>
            <a:off x="8489019" y="5378603"/>
            <a:ext cx="119291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446" name=":5.5"/>
          <p:cNvSpPr txBox="1"/>
          <p:nvPr/>
        </p:nvSpPr>
        <p:spPr>
          <a:xfrm>
            <a:off x="9686207" y="5378603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447" name=":5.6"/>
          <p:cNvSpPr txBox="1"/>
          <p:nvPr/>
        </p:nvSpPr>
        <p:spPr>
          <a:xfrm>
            <a:off x="9686207" y="5931987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448" name="redis"/>
          <p:cNvSpPr txBox="1"/>
          <p:nvPr/>
        </p:nvSpPr>
        <p:spPr>
          <a:xfrm>
            <a:off x="8671900" y="6390194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449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450" name="nginx"/>
          <p:cNvSpPr txBox="1"/>
          <p:nvPr/>
        </p:nvSpPr>
        <p:spPr>
          <a:xfrm>
            <a:off x="8625988" y="6989142"/>
            <a:ext cx="110185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451" name="-it"/>
          <p:cNvSpPr txBox="1"/>
          <p:nvPr/>
        </p:nvSpPr>
        <p:spPr>
          <a:xfrm>
            <a:off x="3963865" y="2767170"/>
            <a:ext cx="50177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/>
            </a:lvl1pPr>
          </a:lstStyle>
          <a:p>
            <a:pPr/>
            <a:r>
              <a:t>-it</a:t>
            </a:r>
          </a:p>
        </p:txBody>
      </p:sp>
      <p:sp>
        <p:nvSpPr>
          <p:cNvPr id="452" name="子命令"/>
          <p:cNvSpPr txBox="1"/>
          <p:nvPr/>
        </p:nvSpPr>
        <p:spPr>
          <a:xfrm>
            <a:off x="3301619" y="2388254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027001"/>
                </a:solidFill>
              </a:defRPr>
            </a:lvl1pPr>
          </a:lstStyle>
          <a:p>
            <a:pPr/>
            <a:r>
              <a:t>子命令</a:t>
            </a:r>
          </a:p>
        </p:txBody>
      </p:sp>
      <p:sp>
        <p:nvSpPr>
          <p:cNvPr id="453" name="镜像"/>
          <p:cNvSpPr txBox="1"/>
          <p:nvPr/>
        </p:nvSpPr>
        <p:spPr>
          <a:xfrm>
            <a:off x="8764705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CB2A7A"/>
                </a:solidFill>
              </a:defRPr>
            </a:lvl1pPr>
          </a:lstStyle>
          <a:p>
            <a:pPr/>
            <a:r>
              <a:t>镜像</a:t>
            </a:r>
          </a:p>
        </p:txBody>
      </p:sp>
      <p:sp>
        <p:nvSpPr>
          <p:cNvPr id="454" name="TAG"/>
          <p:cNvSpPr txBox="1"/>
          <p:nvPr/>
        </p:nvSpPr>
        <p:spPr>
          <a:xfrm>
            <a:off x="9990690" y="2410990"/>
            <a:ext cx="612903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TAG</a:t>
            </a:r>
          </a:p>
        </p:txBody>
      </p:sp>
      <p:sp>
        <p:nvSpPr>
          <p:cNvPr id="455" name="参数"/>
          <p:cNvSpPr txBox="1"/>
          <p:nvPr/>
        </p:nvSpPr>
        <p:spPr>
          <a:xfrm>
            <a:off x="6208986" y="2388254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/>
            </a:lvl1pPr>
          </a:lstStyle>
          <a:p>
            <a:pPr/>
            <a:r>
              <a:t>参数</a:t>
            </a:r>
          </a:p>
        </p:txBody>
      </p:sp>
      <p:sp>
        <p:nvSpPr>
          <p:cNvPr id="456" name="- -name myapp"/>
          <p:cNvSpPr txBox="1"/>
          <p:nvPr/>
        </p:nvSpPr>
        <p:spPr>
          <a:xfrm>
            <a:off x="5448946" y="2767170"/>
            <a:ext cx="276959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-name myapp</a:t>
            </a:r>
          </a:p>
        </p:txBody>
      </p:sp>
      <p:sp>
        <p:nvSpPr>
          <p:cNvPr id="457" name="- -rm"/>
          <p:cNvSpPr txBox="1"/>
          <p:nvPr/>
        </p:nvSpPr>
        <p:spPr>
          <a:xfrm>
            <a:off x="4543252" y="2767170"/>
            <a:ext cx="92136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-rm</a:t>
            </a:r>
          </a:p>
        </p:txBody>
      </p:sp>
      <p:sp>
        <p:nvSpPr>
          <p:cNvPr id="458" name="-p 8080:80 p"/>
          <p:cNvSpPr txBox="1"/>
          <p:nvPr/>
        </p:nvSpPr>
        <p:spPr>
          <a:xfrm>
            <a:off x="4005781" y="1767207"/>
            <a:ext cx="199630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-p 8080:80</a:t>
            </a:r>
            <a:r>
              <a:rPr sz="100"/>
              <a:t> p</a:t>
            </a:r>
          </a:p>
        </p:txBody>
      </p:sp>
      <p:sp>
        <p:nvSpPr>
          <p:cNvPr id="459" name="-d p"/>
          <p:cNvSpPr txBox="1"/>
          <p:nvPr/>
        </p:nvSpPr>
        <p:spPr>
          <a:xfrm>
            <a:off x="4013842" y="1250228"/>
            <a:ext cx="51345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-d</a:t>
            </a:r>
            <a:r>
              <a:rPr sz="100"/>
              <a:t> p</a:t>
            </a:r>
          </a:p>
        </p:txBody>
      </p:sp>
      <p:sp>
        <p:nvSpPr>
          <p:cNvPr id="460" name="- -restart=always"/>
          <p:cNvSpPr txBox="1"/>
          <p:nvPr/>
        </p:nvSpPr>
        <p:spPr>
          <a:xfrm>
            <a:off x="3981173" y="758773"/>
            <a:ext cx="310449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-restart=always</a:t>
            </a:r>
          </a:p>
        </p:txBody>
      </p:sp>
      <p:sp>
        <p:nvSpPr>
          <p:cNvPr id="461" name="自动重启容器"/>
          <p:cNvSpPr txBox="1"/>
          <p:nvPr/>
        </p:nvSpPr>
        <p:spPr>
          <a:xfrm>
            <a:off x="7206667" y="862021"/>
            <a:ext cx="1638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自动重启容器</a:t>
            </a:r>
          </a:p>
        </p:txBody>
      </p:sp>
      <p:sp>
        <p:nvSpPr>
          <p:cNvPr id="462" name="端口映射"/>
          <p:cNvSpPr txBox="1"/>
          <p:nvPr/>
        </p:nvSpPr>
        <p:spPr>
          <a:xfrm>
            <a:off x="7205760" y="1818831"/>
            <a:ext cx="1130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端口映射</a:t>
            </a:r>
          </a:p>
        </p:txBody>
      </p:sp>
      <p:sp>
        <p:nvSpPr>
          <p:cNvPr id="463" name="以守护进程方式启动"/>
          <p:cNvSpPr txBox="1"/>
          <p:nvPr/>
        </p:nvSpPr>
        <p:spPr>
          <a:xfrm>
            <a:off x="7214765" y="1301852"/>
            <a:ext cx="2400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以守护进程方式启动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docker run"/>
          <p:cNvSpPr txBox="1"/>
          <p:nvPr/>
        </p:nvSpPr>
        <p:spPr>
          <a:xfrm>
            <a:off x="1891112" y="2767170"/>
            <a:ext cx="2090167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run</a:t>
            </a:r>
          </a:p>
        </p:txBody>
      </p:sp>
      <p:sp>
        <p:nvSpPr>
          <p:cNvPr id="466" name="ubuntu"/>
          <p:cNvSpPr txBox="1"/>
          <p:nvPr/>
        </p:nvSpPr>
        <p:spPr>
          <a:xfrm>
            <a:off x="8296994" y="2767170"/>
            <a:ext cx="138493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ubuntu</a:t>
            </a:r>
          </a:p>
        </p:txBody>
      </p:sp>
      <p:sp>
        <p:nvSpPr>
          <p:cNvPr id="467" name=":16.04"/>
          <p:cNvSpPr txBox="1"/>
          <p:nvPr/>
        </p:nvSpPr>
        <p:spPr>
          <a:xfrm>
            <a:off x="9686207" y="276717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:16.04</a:t>
            </a:r>
          </a:p>
        </p:txBody>
      </p:sp>
      <p:sp>
        <p:nvSpPr>
          <p:cNvPr id="468" name=":18.04"/>
          <p:cNvSpPr txBox="1"/>
          <p:nvPr/>
        </p:nvSpPr>
        <p:spPr>
          <a:xfrm>
            <a:off x="9686207" y="3336443"/>
            <a:ext cx="1173481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:18.04</a:t>
            </a:r>
          </a:p>
        </p:txBody>
      </p:sp>
      <p:sp>
        <p:nvSpPr>
          <p:cNvPr id="469" name=":14.04"/>
          <p:cNvSpPr txBox="1"/>
          <p:nvPr/>
        </p:nvSpPr>
        <p:spPr>
          <a:xfrm>
            <a:off x="9686207" y="3865510"/>
            <a:ext cx="117348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:14.04</a:t>
            </a:r>
          </a:p>
        </p:txBody>
      </p:sp>
      <p:sp>
        <p:nvSpPr>
          <p:cNvPr id="470" name="centos"/>
          <p:cNvSpPr txBox="1"/>
          <p:nvPr/>
        </p:nvSpPr>
        <p:spPr>
          <a:xfrm>
            <a:off x="8332809" y="4341610"/>
            <a:ext cx="134912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centos</a:t>
            </a:r>
          </a:p>
        </p:txBody>
      </p:sp>
      <p:sp>
        <p:nvSpPr>
          <p:cNvPr id="471" name=":6"/>
          <p:cNvSpPr txBox="1"/>
          <p:nvPr/>
        </p:nvSpPr>
        <p:spPr>
          <a:xfrm>
            <a:off x="9686207" y="434161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:6</a:t>
            </a:r>
          </a:p>
        </p:txBody>
      </p:sp>
      <p:sp>
        <p:nvSpPr>
          <p:cNvPr id="472" name=":7"/>
          <p:cNvSpPr txBox="1"/>
          <p:nvPr/>
        </p:nvSpPr>
        <p:spPr>
          <a:xfrm>
            <a:off x="9686207" y="4862250"/>
            <a:ext cx="43205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:7</a:t>
            </a:r>
          </a:p>
        </p:txBody>
      </p:sp>
      <p:sp>
        <p:nvSpPr>
          <p:cNvPr id="473" name="mysql"/>
          <p:cNvSpPr txBox="1"/>
          <p:nvPr/>
        </p:nvSpPr>
        <p:spPr>
          <a:xfrm>
            <a:off x="8489019" y="5378602"/>
            <a:ext cx="1192912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mysql</a:t>
            </a:r>
          </a:p>
        </p:txBody>
      </p:sp>
      <p:sp>
        <p:nvSpPr>
          <p:cNvPr id="474" name=":5.5"/>
          <p:cNvSpPr txBox="1"/>
          <p:nvPr/>
        </p:nvSpPr>
        <p:spPr>
          <a:xfrm>
            <a:off x="9686207" y="5378602"/>
            <a:ext cx="74980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:5.5</a:t>
            </a:r>
          </a:p>
        </p:txBody>
      </p:sp>
      <p:sp>
        <p:nvSpPr>
          <p:cNvPr id="475" name=":5.6"/>
          <p:cNvSpPr txBox="1"/>
          <p:nvPr/>
        </p:nvSpPr>
        <p:spPr>
          <a:xfrm>
            <a:off x="9686207" y="5931987"/>
            <a:ext cx="74980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1EB001"/>
                </a:solidFill>
              </a:defRPr>
            </a:lvl1pPr>
          </a:lstStyle>
          <a:p>
            <a:pPr/>
            <a:r>
              <a:t>:5.6</a:t>
            </a:r>
          </a:p>
        </p:txBody>
      </p:sp>
      <p:sp>
        <p:nvSpPr>
          <p:cNvPr id="476" name="redis"/>
          <p:cNvSpPr txBox="1"/>
          <p:nvPr/>
        </p:nvSpPr>
        <p:spPr>
          <a:xfrm>
            <a:off x="8671900" y="6390194"/>
            <a:ext cx="101003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477" name="nginx"/>
          <p:cNvSpPr txBox="1"/>
          <p:nvPr/>
        </p:nvSpPr>
        <p:spPr>
          <a:xfrm>
            <a:off x="6593988" y="12795088"/>
            <a:ext cx="110185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478" name="nginx"/>
          <p:cNvSpPr txBox="1"/>
          <p:nvPr/>
        </p:nvSpPr>
        <p:spPr>
          <a:xfrm>
            <a:off x="8625988" y="6989142"/>
            <a:ext cx="110185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479" name="-it"/>
          <p:cNvSpPr txBox="1"/>
          <p:nvPr/>
        </p:nvSpPr>
        <p:spPr>
          <a:xfrm>
            <a:off x="3963864" y="2767170"/>
            <a:ext cx="50177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/>
            </a:lvl1pPr>
          </a:lstStyle>
          <a:p>
            <a:pPr/>
            <a:r>
              <a:t>-it</a:t>
            </a:r>
          </a:p>
        </p:txBody>
      </p:sp>
      <p:sp>
        <p:nvSpPr>
          <p:cNvPr id="480" name="子命令"/>
          <p:cNvSpPr txBox="1"/>
          <p:nvPr/>
        </p:nvSpPr>
        <p:spPr>
          <a:xfrm>
            <a:off x="3301618" y="2388255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027001"/>
                </a:solidFill>
              </a:defRPr>
            </a:lvl1pPr>
          </a:lstStyle>
          <a:p>
            <a:pPr/>
            <a:r>
              <a:t>子命令</a:t>
            </a:r>
          </a:p>
        </p:txBody>
      </p:sp>
      <p:sp>
        <p:nvSpPr>
          <p:cNvPr id="481" name="镜像"/>
          <p:cNvSpPr txBox="1"/>
          <p:nvPr/>
        </p:nvSpPr>
        <p:spPr>
          <a:xfrm>
            <a:off x="8764705" y="2388255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CB2A7A"/>
                </a:solidFill>
              </a:defRPr>
            </a:lvl1pPr>
          </a:lstStyle>
          <a:p>
            <a:pPr/>
            <a:r>
              <a:t>镜像</a:t>
            </a:r>
          </a:p>
        </p:txBody>
      </p:sp>
      <p:sp>
        <p:nvSpPr>
          <p:cNvPr id="482" name="TAG"/>
          <p:cNvSpPr txBox="1"/>
          <p:nvPr/>
        </p:nvSpPr>
        <p:spPr>
          <a:xfrm>
            <a:off x="9990690" y="2410990"/>
            <a:ext cx="612903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TAG</a:t>
            </a:r>
          </a:p>
        </p:txBody>
      </p:sp>
      <p:sp>
        <p:nvSpPr>
          <p:cNvPr id="483" name="参数"/>
          <p:cNvSpPr txBox="1"/>
          <p:nvPr/>
        </p:nvSpPr>
        <p:spPr>
          <a:xfrm>
            <a:off x="6208986" y="2388255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/>
            </a:lvl1pPr>
          </a:lstStyle>
          <a:p>
            <a:pPr/>
            <a:r>
              <a:t>参数</a:t>
            </a:r>
          </a:p>
        </p:txBody>
      </p:sp>
      <p:sp>
        <p:nvSpPr>
          <p:cNvPr id="484" name="- -name myapp"/>
          <p:cNvSpPr txBox="1"/>
          <p:nvPr/>
        </p:nvSpPr>
        <p:spPr>
          <a:xfrm>
            <a:off x="5448945" y="2767170"/>
            <a:ext cx="276959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-name myapp</a:t>
            </a:r>
          </a:p>
        </p:txBody>
      </p:sp>
      <p:sp>
        <p:nvSpPr>
          <p:cNvPr id="485" name="- -rm"/>
          <p:cNvSpPr txBox="1"/>
          <p:nvPr/>
        </p:nvSpPr>
        <p:spPr>
          <a:xfrm>
            <a:off x="4543252" y="2767170"/>
            <a:ext cx="92136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-rm</a:t>
            </a:r>
          </a:p>
        </p:txBody>
      </p:sp>
      <p:sp>
        <p:nvSpPr>
          <p:cNvPr id="486" name="-p 8080:80 p"/>
          <p:cNvSpPr txBox="1"/>
          <p:nvPr/>
        </p:nvSpPr>
        <p:spPr>
          <a:xfrm>
            <a:off x="4005781" y="1767207"/>
            <a:ext cx="199630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-p 8080:80</a:t>
            </a:r>
            <a:r>
              <a:rPr sz="100"/>
              <a:t> p</a:t>
            </a:r>
          </a:p>
        </p:txBody>
      </p:sp>
      <p:sp>
        <p:nvSpPr>
          <p:cNvPr id="487" name="-d p"/>
          <p:cNvSpPr txBox="1"/>
          <p:nvPr/>
        </p:nvSpPr>
        <p:spPr>
          <a:xfrm>
            <a:off x="4013843" y="1250228"/>
            <a:ext cx="51344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-d</a:t>
            </a:r>
            <a:r>
              <a:rPr sz="100"/>
              <a:t> p</a:t>
            </a:r>
          </a:p>
        </p:txBody>
      </p:sp>
      <p:sp>
        <p:nvSpPr>
          <p:cNvPr id="488" name="- -restart=always"/>
          <p:cNvSpPr txBox="1"/>
          <p:nvPr/>
        </p:nvSpPr>
        <p:spPr>
          <a:xfrm>
            <a:off x="3981174" y="758773"/>
            <a:ext cx="310449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-restart=always</a:t>
            </a:r>
          </a:p>
        </p:txBody>
      </p:sp>
      <p:sp>
        <p:nvSpPr>
          <p:cNvPr id="489" name="自动重启容器"/>
          <p:cNvSpPr txBox="1"/>
          <p:nvPr/>
        </p:nvSpPr>
        <p:spPr>
          <a:xfrm>
            <a:off x="7206668" y="862021"/>
            <a:ext cx="1638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自动重启容器</a:t>
            </a:r>
          </a:p>
        </p:txBody>
      </p:sp>
      <p:sp>
        <p:nvSpPr>
          <p:cNvPr id="490" name="端口映射"/>
          <p:cNvSpPr txBox="1"/>
          <p:nvPr/>
        </p:nvSpPr>
        <p:spPr>
          <a:xfrm>
            <a:off x="7205760" y="1818831"/>
            <a:ext cx="1130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端口映射</a:t>
            </a:r>
          </a:p>
        </p:txBody>
      </p:sp>
      <p:sp>
        <p:nvSpPr>
          <p:cNvPr id="491" name="以守护进程方式启动"/>
          <p:cNvSpPr txBox="1"/>
          <p:nvPr/>
        </p:nvSpPr>
        <p:spPr>
          <a:xfrm>
            <a:off x="7214765" y="1301852"/>
            <a:ext cx="2400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以守护进程方式启动</a:t>
            </a:r>
          </a:p>
        </p:txBody>
      </p:sp>
      <p:sp>
        <p:nvSpPr>
          <p:cNvPr id="492" name="- -restart=always"/>
          <p:cNvSpPr txBox="1"/>
          <p:nvPr/>
        </p:nvSpPr>
        <p:spPr>
          <a:xfrm>
            <a:off x="3983905" y="318953"/>
            <a:ext cx="2616429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000"/>
            </a:pPr>
            <a:r>
              <a:t>-</a:t>
            </a:r>
            <a:r>
              <a:rPr sz="100"/>
              <a:t> </a:t>
            </a:r>
            <a:r>
              <a:t>v $PWD:/app</a:t>
            </a:r>
          </a:p>
        </p:txBody>
      </p:sp>
      <p:sp>
        <p:nvSpPr>
          <p:cNvPr id="493" name="自动重启容器"/>
          <p:cNvSpPr txBox="1"/>
          <p:nvPr/>
        </p:nvSpPr>
        <p:spPr>
          <a:xfrm>
            <a:off x="7229115" y="422202"/>
            <a:ext cx="371271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1EB001"/>
                </a:solidFill>
              </a:defRPr>
            </a:lvl1pPr>
          </a:lstStyle>
          <a:p>
            <a:pPr/>
            <a:r>
              <a:t>挂载当前目录到容器的/app目录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nginx"/>
          <p:cNvSpPr txBox="1"/>
          <p:nvPr/>
        </p:nvSpPr>
        <p:spPr>
          <a:xfrm>
            <a:off x="6593988" y="12795087"/>
            <a:ext cx="110185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CB2A7A"/>
                </a:solidFill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496" name="docker的其他命令"/>
          <p:cNvSpPr txBox="1"/>
          <p:nvPr/>
        </p:nvSpPr>
        <p:spPr>
          <a:xfrm>
            <a:off x="4649694" y="-14181"/>
            <a:ext cx="3289174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/>
            </a:lvl1pPr>
          </a:lstStyle>
          <a:p>
            <a:pPr/>
            <a:r>
              <a:t>docker的其他命令</a:t>
            </a:r>
          </a:p>
        </p:txBody>
      </p:sp>
      <p:sp>
        <p:nvSpPr>
          <p:cNvPr id="497" name="docker ps"/>
          <p:cNvSpPr txBox="1"/>
          <p:nvPr/>
        </p:nvSpPr>
        <p:spPr>
          <a:xfrm>
            <a:off x="4107350" y="1109103"/>
            <a:ext cx="192748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3000"/>
            </a:pPr>
            <a:r>
              <a:t>docker </a:t>
            </a:r>
            <a:r>
              <a:rPr>
                <a:solidFill>
                  <a:srgbClr val="027001"/>
                </a:solidFill>
              </a:rPr>
              <a:t>ps</a:t>
            </a:r>
          </a:p>
        </p:txBody>
      </p:sp>
      <p:sp>
        <p:nvSpPr>
          <p:cNvPr id="498" name="images"/>
          <p:cNvSpPr txBox="1"/>
          <p:nvPr/>
        </p:nvSpPr>
        <p:spPr>
          <a:xfrm>
            <a:off x="5521595" y="1665762"/>
            <a:ext cx="143256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images</a:t>
            </a:r>
          </a:p>
        </p:txBody>
      </p:sp>
      <p:sp>
        <p:nvSpPr>
          <p:cNvPr id="499" name="build"/>
          <p:cNvSpPr txBox="1"/>
          <p:nvPr/>
        </p:nvSpPr>
        <p:spPr>
          <a:xfrm>
            <a:off x="5521595" y="2255748"/>
            <a:ext cx="1002412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build</a:t>
            </a:r>
          </a:p>
        </p:txBody>
      </p:sp>
      <p:sp>
        <p:nvSpPr>
          <p:cNvPr id="500" name="rm"/>
          <p:cNvSpPr txBox="1"/>
          <p:nvPr/>
        </p:nvSpPr>
        <p:spPr>
          <a:xfrm>
            <a:off x="5521595" y="2845735"/>
            <a:ext cx="607696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rm</a:t>
            </a:r>
          </a:p>
        </p:txBody>
      </p:sp>
      <p:sp>
        <p:nvSpPr>
          <p:cNvPr id="501" name="rmi"/>
          <p:cNvSpPr txBox="1"/>
          <p:nvPr/>
        </p:nvSpPr>
        <p:spPr>
          <a:xfrm>
            <a:off x="5521595" y="3469090"/>
            <a:ext cx="705994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rmi</a:t>
            </a:r>
          </a:p>
        </p:txBody>
      </p:sp>
      <p:sp>
        <p:nvSpPr>
          <p:cNvPr id="502" name="start"/>
          <p:cNvSpPr txBox="1"/>
          <p:nvPr/>
        </p:nvSpPr>
        <p:spPr>
          <a:xfrm>
            <a:off x="5521595" y="4092445"/>
            <a:ext cx="954025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start</a:t>
            </a:r>
          </a:p>
        </p:txBody>
      </p:sp>
      <p:sp>
        <p:nvSpPr>
          <p:cNvPr id="503" name="stop"/>
          <p:cNvSpPr txBox="1"/>
          <p:nvPr/>
        </p:nvSpPr>
        <p:spPr>
          <a:xfrm>
            <a:off x="5550525" y="5260845"/>
            <a:ext cx="91859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stop</a:t>
            </a:r>
          </a:p>
        </p:txBody>
      </p:sp>
      <p:sp>
        <p:nvSpPr>
          <p:cNvPr id="504" name="save"/>
          <p:cNvSpPr txBox="1"/>
          <p:nvPr/>
        </p:nvSpPr>
        <p:spPr>
          <a:xfrm>
            <a:off x="5545599" y="5975824"/>
            <a:ext cx="954406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save</a:t>
            </a:r>
          </a:p>
        </p:txBody>
      </p:sp>
      <p:sp>
        <p:nvSpPr>
          <p:cNvPr id="505" name="load"/>
          <p:cNvSpPr txBox="1"/>
          <p:nvPr/>
        </p:nvSpPr>
        <p:spPr>
          <a:xfrm>
            <a:off x="5545599" y="6630296"/>
            <a:ext cx="896875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load</a:t>
            </a:r>
          </a:p>
        </p:txBody>
      </p:sp>
      <p:sp>
        <p:nvSpPr>
          <p:cNvPr id="506" name="restart"/>
          <p:cNvSpPr txBox="1"/>
          <p:nvPr/>
        </p:nvSpPr>
        <p:spPr>
          <a:xfrm>
            <a:off x="5530041" y="4682433"/>
            <a:ext cx="131407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restart</a:t>
            </a:r>
          </a:p>
        </p:txBody>
      </p:sp>
      <p:sp>
        <p:nvSpPr>
          <p:cNvPr id="507" name="查看镜像"/>
          <p:cNvSpPr txBox="1"/>
          <p:nvPr/>
        </p:nvSpPr>
        <p:spPr>
          <a:xfrm>
            <a:off x="7577710" y="1628486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查看镜像</a:t>
            </a:r>
          </a:p>
        </p:txBody>
      </p:sp>
      <p:sp>
        <p:nvSpPr>
          <p:cNvPr id="508" name="构建镜像"/>
          <p:cNvSpPr txBox="1"/>
          <p:nvPr/>
        </p:nvSpPr>
        <p:spPr>
          <a:xfrm>
            <a:off x="7577710" y="2218474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构建镜像</a:t>
            </a:r>
          </a:p>
        </p:txBody>
      </p:sp>
      <p:sp>
        <p:nvSpPr>
          <p:cNvPr id="509" name="删除容器"/>
          <p:cNvSpPr txBox="1"/>
          <p:nvPr/>
        </p:nvSpPr>
        <p:spPr>
          <a:xfrm>
            <a:off x="7577710" y="2808459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删除容器</a:t>
            </a:r>
          </a:p>
        </p:txBody>
      </p:sp>
      <p:sp>
        <p:nvSpPr>
          <p:cNvPr id="510" name="删除镜像"/>
          <p:cNvSpPr txBox="1"/>
          <p:nvPr/>
        </p:nvSpPr>
        <p:spPr>
          <a:xfrm>
            <a:off x="7577710" y="3431816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删除镜像</a:t>
            </a:r>
          </a:p>
        </p:txBody>
      </p:sp>
      <p:sp>
        <p:nvSpPr>
          <p:cNvPr id="511" name="启动容器"/>
          <p:cNvSpPr txBox="1"/>
          <p:nvPr/>
        </p:nvSpPr>
        <p:spPr>
          <a:xfrm>
            <a:off x="7577710" y="4055169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启动容器</a:t>
            </a:r>
          </a:p>
        </p:txBody>
      </p:sp>
      <p:sp>
        <p:nvSpPr>
          <p:cNvPr id="512" name="停止容器"/>
          <p:cNvSpPr txBox="1"/>
          <p:nvPr/>
        </p:nvSpPr>
        <p:spPr>
          <a:xfrm>
            <a:off x="7606638" y="5223571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停止容器</a:t>
            </a:r>
          </a:p>
        </p:txBody>
      </p:sp>
      <p:sp>
        <p:nvSpPr>
          <p:cNvPr id="513" name="导出镜像"/>
          <p:cNvSpPr txBox="1"/>
          <p:nvPr/>
        </p:nvSpPr>
        <p:spPr>
          <a:xfrm>
            <a:off x="7601714" y="5938546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导出镜像</a:t>
            </a:r>
          </a:p>
        </p:txBody>
      </p:sp>
      <p:sp>
        <p:nvSpPr>
          <p:cNvPr id="514" name="导入镜像"/>
          <p:cNvSpPr txBox="1"/>
          <p:nvPr/>
        </p:nvSpPr>
        <p:spPr>
          <a:xfrm>
            <a:off x="7601714" y="6593022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导入镜像</a:t>
            </a:r>
          </a:p>
        </p:txBody>
      </p:sp>
      <p:sp>
        <p:nvSpPr>
          <p:cNvPr id="515" name="重启容器"/>
          <p:cNvSpPr txBox="1"/>
          <p:nvPr/>
        </p:nvSpPr>
        <p:spPr>
          <a:xfrm>
            <a:off x="7586156" y="4645157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重启容器</a:t>
            </a:r>
          </a:p>
        </p:txBody>
      </p:sp>
      <p:sp>
        <p:nvSpPr>
          <p:cNvPr id="516" name="查看容器"/>
          <p:cNvSpPr txBox="1"/>
          <p:nvPr/>
        </p:nvSpPr>
        <p:spPr>
          <a:xfrm>
            <a:off x="7577710" y="1071827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查看容器</a:t>
            </a:r>
          </a:p>
        </p:txBody>
      </p:sp>
      <p:sp>
        <p:nvSpPr>
          <p:cNvPr id="517" name="pull"/>
          <p:cNvSpPr txBox="1"/>
          <p:nvPr/>
        </p:nvSpPr>
        <p:spPr>
          <a:xfrm>
            <a:off x="5533702" y="7322046"/>
            <a:ext cx="76962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pull</a:t>
            </a:r>
          </a:p>
        </p:txBody>
      </p:sp>
      <p:sp>
        <p:nvSpPr>
          <p:cNvPr id="518" name="拉取镜像"/>
          <p:cNvSpPr txBox="1"/>
          <p:nvPr/>
        </p:nvSpPr>
        <p:spPr>
          <a:xfrm>
            <a:off x="7589817" y="7284770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拉取镜像</a:t>
            </a:r>
          </a:p>
        </p:txBody>
      </p:sp>
      <p:sp>
        <p:nvSpPr>
          <p:cNvPr id="519" name="查看日志"/>
          <p:cNvSpPr txBox="1"/>
          <p:nvPr/>
        </p:nvSpPr>
        <p:spPr>
          <a:xfrm>
            <a:off x="7608785" y="7976520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查看日志</a:t>
            </a:r>
          </a:p>
        </p:txBody>
      </p:sp>
      <p:sp>
        <p:nvSpPr>
          <p:cNvPr id="520" name="logs"/>
          <p:cNvSpPr txBox="1"/>
          <p:nvPr/>
        </p:nvSpPr>
        <p:spPr>
          <a:xfrm>
            <a:off x="5515223" y="8013796"/>
            <a:ext cx="88277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logs</a:t>
            </a:r>
          </a:p>
        </p:txBody>
      </p:sp>
      <p:sp>
        <p:nvSpPr>
          <p:cNvPr id="521" name="进入容器"/>
          <p:cNvSpPr txBox="1"/>
          <p:nvPr/>
        </p:nvSpPr>
        <p:spPr>
          <a:xfrm>
            <a:off x="7581455" y="8630994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99195E"/>
                </a:solidFill>
              </a:defRPr>
            </a:lvl1pPr>
          </a:lstStyle>
          <a:p>
            <a:pPr/>
            <a:r>
              <a:t>进入容器</a:t>
            </a:r>
          </a:p>
        </p:txBody>
      </p:sp>
      <p:sp>
        <p:nvSpPr>
          <p:cNvPr id="522" name="exec"/>
          <p:cNvSpPr txBox="1"/>
          <p:nvPr/>
        </p:nvSpPr>
        <p:spPr>
          <a:xfrm>
            <a:off x="5487896" y="8668270"/>
            <a:ext cx="974980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027001"/>
                </a:solidFill>
              </a:defRPr>
            </a:lvl1pPr>
          </a:lstStyle>
          <a:p>
            <a:pPr/>
            <a:r>
              <a:t>exec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Screenshot 2019-02-24 19.25.33.png" descr="Screenshot 2019-02-24 19.25.33.png"/>
          <p:cNvPicPr>
            <a:picLocks noChangeAspect="1"/>
          </p:cNvPicPr>
          <p:nvPr/>
        </p:nvPicPr>
        <p:blipFill>
          <a:blip r:embed="rId2">
            <a:extLst/>
          </a:blip>
          <a:srcRect l="0" t="0" r="6589" b="2084"/>
          <a:stretch>
            <a:fillRect/>
          </a:stretch>
        </p:blipFill>
        <p:spPr>
          <a:xfrm>
            <a:off x="2873193" y="101599"/>
            <a:ext cx="7760404" cy="95503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构建我们自己的镜像"/>
          <p:cNvSpPr txBox="1"/>
          <p:nvPr/>
        </p:nvSpPr>
        <p:spPr>
          <a:xfrm>
            <a:off x="2444750" y="4203698"/>
            <a:ext cx="8115301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构建我们自己的镜像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docker.jpg" descr="docker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Clipboard - 2019-02-24 21.39.26.png" descr="Clipboard - 2019-02-24 21.39.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751699"/>
            <a:ext cx="13004800" cy="4744057"/>
          </a:xfrm>
          <a:prstGeom prst="rect">
            <a:avLst/>
          </a:prstGeom>
          <a:ln w="12700">
            <a:miter lim="400000"/>
          </a:ln>
        </p:spPr>
      </p:pic>
      <p:sp>
        <p:nvSpPr>
          <p:cNvPr id="531" name="构建我们自己的镜像"/>
          <p:cNvSpPr txBox="1"/>
          <p:nvPr/>
        </p:nvSpPr>
        <p:spPr>
          <a:xfrm>
            <a:off x="69526" y="87453"/>
            <a:ext cx="46863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/>
            </a:lvl1pPr>
          </a:lstStyle>
          <a:p>
            <a:pPr/>
            <a:r>
              <a:t>构建我们自己的镜像</a:t>
            </a:r>
          </a:p>
        </p:txBody>
      </p:sp>
      <p:sp>
        <p:nvSpPr>
          <p:cNvPr id="532" name="构建我们的镜像我们需要一个Dockerfile，Dockerfile记录了我们怎么构建一个镜像的过程"/>
          <p:cNvSpPr txBox="1"/>
          <p:nvPr/>
        </p:nvSpPr>
        <p:spPr>
          <a:xfrm>
            <a:off x="440902" y="1810690"/>
            <a:ext cx="1021638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/>
            </a:lvl1pPr>
          </a:lstStyle>
          <a:p>
            <a:pPr/>
            <a:r>
              <a:t>构建我们的镜像我们需要一个Dockerfile，Dockerfile记录了我们怎么构建一个镜像的过程</a:t>
            </a:r>
          </a:p>
        </p:txBody>
      </p:sp>
      <p:sp>
        <p:nvSpPr>
          <p:cNvPr id="533" name="#### Dockerfile 的内容…"/>
          <p:cNvSpPr txBox="1"/>
          <p:nvPr/>
        </p:nvSpPr>
        <p:spPr>
          <a:xfrm>
            <a:off x="4957860" y="2770310"/>
            <a:ext cx="8094219" cy="473223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2000"/>
            </a:pPr>
            <a:r>
              <a:t>#### Dockerfile 的内容</a:t>
            </a:r>
          </a:p>
          <a:p>
            <a:pPr algn="l">
              <a:defRPr b="1" sz="2000">
                <a:solidFill>
                  <a:srgbClr val="B51600"/>
                </a:solidFill>
              </a:defRPr>
            </a:pPr>
            <a:r>
              <a:t>FROM</a:t>
            </a:r>
            <a:r>
              <a:rPr b="0">
                <a:solidFill>
                  <a:srgbClr val="000000"/>
                </a:solidFill>
              </a:rPr>
              <a:t>              ubuntu:18.04                                 # 引用源镜像</a:t>
            </a:r>
          </a:p>
          <a:p>
            <a:pPr algn="l">
              <a:defRPr b="1" sz="2000">
                <a:solidFill>
                  <a:srgbClr val="B51600"/>
                </a:solidFill>
              </a:defRPr>
            </a:pPr>
            <a:r>
              <a:t>RUN</a:t>
            </a:r>
            <a:r>
              <a:rPr b="0">
                <a:solidFill>
                  <a:srgbClr val="000000"/>
                </a:solidFill>
              </a:rPr>
              <a:t>                 apt update &amp;&amp; apt install -y php   # 运行命令</a:t>
            </a:r>
          </a:p>
          <a:p>
            <a:pPr algn="l">
              <a:defRPr b="1" sz="2000">
                <a:solidFill>
                  <a:srgbClr val="0076BA"/>
                </a:solidFill>
              </a:defRPr>
            </a:pPr>
            <a:r>
              <a:t>ENV</a:t>
            </a:r>
            <a:r>
              <a:rPr b="0">
                <a:solidFill>
                  <a:srgbClr val="000000"/>
                </a:solidFill>
              </a:rPr>
              <a:t>                  MY_ENV  hello                              # 环境变量</a:t>
            </a:r>
          </a:p>
          <a:p>
            <a:pPr algn="l">
              <a:defRPr b="1" sz="2000">
                <a:solidFill>
                  <a:srgbClr val="0076BA"/>
                </a:solidFill>
              </a:defRPr>
            </a:pPr>
            <a:r>
              <a:t>MAINTAINER</a:t>
            </a:r>
            <a:r>
              <a:rPr b="0">
                <a:solidFill>
                  <a:srgbClr val="000000"/>
                </a:solidFill>
              </a:rPr>
              <a:t>   name “</a:t>
            </a:r>
            <a:r>
              <a:rPr b="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test@test.com</a:t>
            </a:r>
            <a:r>
              <a:rPr b="0">
                <a:solidFill>
                  <a:srgbClr val="000000"/>
                </a:solidFill>
              </a:rPr>
              <a:t>"                  # 镜像作者信息</a:t>
            </a:r>
          </a:p>
          <a:p>
            <a:pPr algn="l">
              <a:defRPr b="1" sz="2000">
                <a:solidFill>
                  <a:srgbClr val="0076BA"/>
                </a:solidFill>
              </a:defRPr>
            </a:pPr>
            <a:r>
              <a:t>ADD</a:t>
            </a:r>
            <a:r>
              <a:rPr b="0">
                <a:solidFill>
                  <a:srgbClr val="000000"/>
                </a:solidFill>
              </a:rPr>
              <a:t>                  source   dest                                 # 复制文件到镜像</a:t>
            </a:r>
          </a:p>
          <a:p>
            <a:pPr algn="l">
              <a:defRPr b="1" sz="2000">
                <a:solidFill>
                  <a:srgbClr val="0076BA"/>
                </a:solidFill>
              </a:defRPr>
            </a:pPr>
            <a:r>
              <a:t>ENTRYPOINT</a:t>
            </a:r>
            <a:r>
              <a:rPr b="0">
                <a:solidFill>
                  <a:srgbClr val="000000"/>
                </a:solidFill>
              </a:rPr>
              <a:t>   [ “/bin/sh” ]                                   # 执行命令,不可替换</a:t>
            </a:r>
          </a:p>
          <a:p>
            <a:pPr algn="l">
              <a:defRPr b="1" sz="2000">
                <a:solidFill>
                  <a:srgbClr val="B51600"/>
                </a:solidFill>
              </a:defRPr>
            </a:pPr>
            <a:r>
              <a:t>CMD</a:t>
            </a:r>
            <a:r>
              <a:rPr b="0">
                <a:solidFill>
                  <a:srgbClr val="000000"/>
                </a:solidFill>
              </a:rPr>
              <a:t>                 [ “/bin/sh” ]                                    # 容器执行命令</a:t>
            </a:r>
          </a:p>
          <a:p>
            <a:pPr algn="l">
              <a:defRPr b="1" sz="2000">
                <a:solidFill>
                  <a:srgbClr val="0076BA"/>
                </a:solidFill>
              </a:defRPr>
            </a:pPr>
            <a:r>
              <a:t>EXPOSE</a:t>
            </a:r>
            <a:r>
              <a:rPr b="0">
                <a:solidFill>
                  <a:srgbClr val="000000"/>
                </a:solidFill>
              </a:rPr>
              <a:t>            80,443                                          # 镜像暴露端口</a:t>
            </a:r>
          </a:p>
          <a:p>
            <a:pPr algn="l">
              <a:defRPr sz="2000"/>
            </a:pPr>
          </a:p>
          <a:p>
            <a:pPr algn="l">
              <a:defRPr b="1" sz="2000"/>
            </a:pPr>
            <a:r>
              <a:t>#### 构建命令</a:t>
            </a:r>
          </a:p>
          <a:p>
            <a:pPr algn="l">
              <a:defRPr sz="2000"/>
            </a:pPr>
            <a:r>
              <a:t>docker build -t 镜像名:TAG </a:t>
            </a:r>
            <a:r>
              <a:rPr b="1" sz="2500"/>
              <a:t>.                           </a:t>
            </a:r>
            <a:r>
              <a:t># 点表示当前目录   </a:t>
            </a:r>
          </a:p>
          <a:p>
            <a:pPr algn="l">
              <a:defRPr sz="2000"/>
            </a:pPr>
            <a:r>
              <a:t>                    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Docker是什么"/>
          <p:cNvSpPr txBox="1"/>
          <p:nvPr/>
        </p:nvSpPr>
        <p:spPr>
          <a:xfrm>
            <a:off x="411606" y="4203699"/>
            <a:ext cx="12181587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创建一个Linux环境需要多久？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FROM  ubuntu:16.04"/>
          <p:cNvSpPr txBox="1"/>
          <p:nvPr/>
        </p:nvSpPr>
        <p:spPr>
          <a:xfrm>
            <a:off x="3381264" y="2737049"/>
            <a:ext cx="5931917" cy="41173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2000">
                <a:solidFill>
                  <a:srgbClr val="B51600"/>
                </a:solidFill>
              </a:defRPr>
            </a:pPr>
            <a:r>
              <a:t>FROM</a:t>
            </a:r>
            <a:r>
              <a:rPr b="0">
                <a:solidFill>
                  <a:srgbClr val="000000"/>
                </a:solidFill>
              </a:rPr>
              <a:t>  ubuntu:16.04 </a:t>
            </a:r>
          </a:p>
        </p:txBody>
      </p:sp>
      <p:sp>
        <p:nvSpPr>
          <p:cNvPr id="536" name="构建一个最简单的镜像吧"/>
          <p:cNvSpPr txBox="1"/>
          <p:nvPr/>
        </p:nvSpPr>
        <p:spPr>
          <a:xfrm>
            <a:off x="178843" y="118318"/>
            <a:ext cx="57023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/>
            </a:lvl1pPr>
          </a:lstStyle>
          <a:p>
            <a:pPr/>
            <a:r>
              <a:t>构建一个最简单的镜像吧</a:t>
            </a:r>
          </a:p>
        </p:txBody>
      </p:sp>
      <p:sp>
        <p:nvSpPr>
          <p:cNvPr id="537" name="$&gt;  docker build -t  test ."/>
          <p:cNvSpPr txBox="1"/>
          <p:nvPr/>
        </p:nvSpPr>
        <p:spPr>
          <a:xfrm>
            <a:off x="3381264" y="4465066"/>
            <a:ext cx="5931917" cy="41173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000"/>
            </a:pPr>
            <a:r>
              <a:t>&gt;  </a:t>
            </a:r>
            <a:r>
              <a:rPr b="1">
                <a:solidFill>
                  <a:srgbClr val="B51600"/>
                </a:solidFill>
              </a:rPr>
              <a:t>docker build -t  test 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FROM  ubuntu:16.04…"/>
          <p:cNvSpPr txBox="1"/>
          <p:nvPr/>
        </p:nvSpPr>
        <p:spPr>
          <a:xfrm>
            <a:off x="3381264" y="2361113"/>
            <a:ext cx="5931917" cy="258343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2000">
                <a:solidFill>
                  <a:srgbClr val="B51600"/>
                </a:solidFill>
              </a:defRPr>
            </a:pPr>
            <a:r>
              <a:t>FROM</a:t>
            </a:r>
            <a:r>
              <a:rPr b="0">
                <a:solidFill>
                  <a:srgbClr val="000000"/>
                </a:solidFill>
              </a:rPr>
              <a:t>  ubuntu:16.04</a:t>
            </a:r>
          </a:p>
          <a:p>
            <a:pPr algn="l">
              <a:defRPr sz="2000"/>
            </a:pPr>
          </a:p>
          <a:p>
            <a:pPr algn="l">
              <a:defRPr b="1" sz="2000">
                <a:solidFill>
                  <a:srgbClr val="B51600"/>
                </a:solidFill>
              </a:defRPr>
            </a:pPr>
            <a:r>
              <a:t>RUN</a:t>
            </a:r>
            <a:r>
              <a:rPr b="0">
                <a:solidFill>
                  <a:srgbClr val="000000"/>
                </a:solidFill>
              </a:rPr>
              <a:t> apt update &amp;&amp; apt install -y apache2 \</a:t>
            </a:r>
          </a:p>
          <a:p>
            <a:pPr algn="l">
              <a:defRPr sz="2000"/>
            </a:pPr>
            <a:r>
              <a:t>    libapache2-mod-php</a:t>
            </a:r>
          </a:p>
          <a:p>
            <a:pPr algn="l">
              <a:defRPr sz="2000"/>
            </a:pPr>
          </a:p>
          <a:p>
            <a:pPr algn="l">
              <a:defRPr b="1" sz="2000">
                <a:solidFill>
                  <a:srgbClr val="B51600"/>
                </a:solidFill>
              </a:defRPr>
            </a:pPr>
            <a:r>
              <a:t>ADD</a:t>
            </a:r>
            <a:r>
              <a:rPr b="0">
                <a:solidFill>
                  <a:srgbClr val="000000"/>
                </a:solidFill>
              </a:rPr>
              <a:t> public /var/www/html</a:t>
            </a:r>
          </a:p>
          <a:p>
            <a:pPr algn="l">
              <a:defRPr sz="2000"/>
            </a:pPr>
          </a:p>
          <a:p>
            <a:pPr algn="l">
              <a:defRPr b="1" sz="2000">
                <a:solidFill>
                  <a:srgbClr val="B51600"/>
                </a:solidFill>
              </a:defRPr>
            </a:pPr>
            <a:r>
              <a:t>CMD</a:t>
            </a:r>
            <a:r>
              <a:rPr b="0">
                <a:solidFill>
                  <a:srgbClr val="000000"/>
                </a:solidFill>
              </a:rPr>
              <a:t> ["/usr/sbin/apache2ctl", "-DFOREGROUND"]</a:t>
            </a:r>
          </a:p>
        </p:txBody>
      </p:sp>
      <p:sp>
        <p:nvSpPr>
          <p:cNvPr id="540" name="构建一个简单的PHP镜像"/>
          <p:cNvSpPr txBox="1"/>
          <p:nvPr/>
        </p:nvSpPr>
        <p:spPr>
          <a:xfrm>
            <a:off x="159792" y="118318"/>
            <a:ext cx="57404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/>
            </a:lvl1pPr>
          </a:lstStyle>
          <a:p>
            <a:pPr/>
            <a:r>
              <a:t>构建一个简单的PHP镜像</a:t>
            </a:r>
          </a:p>
        </p:txBody>
      </p:sp>
      <p:sp>
        <p:nvSpPr>
          <p:cNvPr id="541" name="$&gt;  docker build -t test:php ."/>
          <p:cNvSpPr txBox="1"/>
          <p:nvPr/>
        </p:nvSpPr>
        <p:spPr>
          <a:xfrm>
            <a:off x="3381264" y="5633887"/>
            <a:ext cx="5931917" cy="165633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000">
                <a:solidFill>
                  <a:srgbClr val="A7A7A7"/>
                </a:solidFill>
              </a:defRPr>
            </a:pPr>
            <a:r>
              <a:t># build</a:t>
            </a:r>
          </a:p>
          <a:p>
            <a:pPr algn="l">
              <a:defRPr sz="2000"/>
            </a:pPr>
            <a:r>
              <a:t>&gt;  </a:t>
            </a:r>
            <a:r>
              <a:rPr b="1">
                <a:solidFill>
                  <a:srgbClr val="B51600"/>
                </a:solidFill>
              </a:rPr>
              <a:t>docker build -t test:php .</a:t>
            </a:r>
            <a:endParaRPr b="1">
              <a:solidFill>
                <a:srgbClr val="B51600"/>
              </a:solidFill>
            </a:endParaRPr>
          </a:p>
          <a:p>
            <a:pPr algn="l">
              <a:defRPr sz="2000"/>
            </a:pPr>
            <a:endParaRPr b="1">
              <a:solidFill>
                <a:srgbClr val="B51600"/>
              </a:solidFill>
            </a:endParaRPr>
          </a:p>
          <a:p>
            <a:pPr algn="l">
              <a:defRPr sz="2000">
                <a:solidFill>
                  <a:srgbClr val="A7A7A7"/>
                </a:solidFill>
              </a:defRPr>
            </a:pPr>
            <a:r>
              <a:t># run</a:t>
            </a:r>
          </a:p>
          <a:p>
            <a:pPr algn="l">
              <a:defRPr sz="2000"/>
            </a:pPr>
            <a:r>
              <a:t>&gt;  </a:t>
            </a:r>
            <a:r>
              <a:rPr b="1">
                <a:solidFill>
                  <a:srgbClr val="B51600"/>
                </a:solidFill>
              </a:rPr>
              <a:t>docker run -P test:php</a:t>
            </a:r>
          </a:p>
        </p:txBody>
      </p:sp>
      <p:sp>
        <p:nvSpPr>
          <p:cNvPr id="542" name="https://github.com/yonh/dockerfiles/blob/master/php/alpine-apache/Dockerfile"/>
          <p:cNvSpPr txBox="1"/>
          <p:nvPr/>
        </p:nvSpPr>
        <p:spPr>
          <a:xfrm>
            <a:off x="1227699" y="9226046"/>
            <a:ext cx="10874046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https://github.com/yonh/dockerfiles/blob/master/php/alpine-apache/Dockerfile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docker-compose"/>
          <p:cNvSpPr txBox="1"/>
          <p:nvPr/>
        </p:nvSpPr>
        <p:spPr>
          <a:xfrm>
            <a:off x="2690328" y="3836154"/>
            <a:ext cx="7323202" cy="1155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docker-compose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Neo Kobo Docker Compose.png" descr="Neo Kobo Docker Compose.png"/>
          <p:cNvPicPr>
            <a:picLocks noChangeAspect="1"/>
          </p:cNvPicPr>
          <p:nvPr/>
        </p:nvPicPr>
        <p:blipFill>
          <a:blip r:embed="rId2">
            <a:extLst/>
          </a:blip>
          <a:srcRect l="1395" t="5428" r="0" b="0"/>
          <a:stretch>
            <a:fillRect/>
          </a:stretch>
        </p:blipFill>
        <p:spPr>
          <a:xfrm>
            <a:off x="1074169" y="3178853"/>
            <a:ext cx="11012269" cy="4144044"/>
          </a:xfrm>
          <a:prstGeom prst="rect">
            <a:avLst/>
          </a:prstGeom>
          <a:ln w="12700">
            <a:miter lim="400000"/>
          </a:ln>
        </p:spPr>
      </p:pic>
      <p:sp>
        <p:nvSpPr>
          <p:cNvPr id="547" name="我需要做什么？以及我会得到什么?"/>
          <p:cNvSpPr txBox="1"/>
          <p:nvPr/>
        </p:nvSpPr>
        <p:spPr>
          <a:xfrm>
            <a:off x="4074514" y="1012559"/>
            <a:ext cx="485576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我需要做什么？以及我会得到什么?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看板程序 (wekan)…"/>
          <p:cNvSpPr txBox="1"/>
          <p:nvPr>
            <p:ph type="body" idx="1"/>
          </p:nvPr>
        </p:nvSpPr>
        <p:spPr>
          <a:xfrm>
            <a:off x="952500" y="1178122"/>
            <a:ext cx="11099800" cy="7397356"/>
          </a:xfrm>
          <a:prstGeom prst="rect">
            <a:avLst/>
          </a:prstGeom>
        </p:spPr>
        <p:txBody>
          <a:bodyPr/>
          <a:lstStyle/>
          <a:p>
            <a:pPr/>
            <a:r>
              <a:t>看板程序 (wekan)</a:t>
            </a:r>
          </a:p>
          <a:p>
            <a:pPr lvl="1"/>
            <a:r>
              <a:t>https://github.com/wekan/wekan</a:t>
            </a:r>
          </a:p>
          <a:p>
            <a:pPr/>
            <a:r>
              <a:t>PHP在线代码编辑器(php-online)</a:t>
            </a:r>
          </a:p>
          <a:p>
            <a:pPr lvl="1"/>
            <a:r>
              <a:rPr u="sng">
                <a:hlinkClick r:id="rId2" invalidUrl="" action="" tgtFrame="" tooltip="" history="1" highlightClick="0" endSnd="0"/>
              </a:rPr>
              <a:t>https://github.com/yonh/php-online</a:t>
            </a:r>
          </a:p>
        </p:txBody>
      </p:sp>
      <p:sp>
        <p:nvSpPr>
          <p:cNvPr id="550" name="docker-compose示例"/>
          <p:cNvSpPr txBox="1"/>
          <p:nvPr/>
        </p:nvSpPr>
        <p:spPr>
          <a:xfrm>
            <a:off x="3877563" y="866509"/>
            <a:ext cx="5249673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/>
            </a:lvl1pPr>
          </a:lstStyle>
          <a:p>
            <a:pPr/>
            <a:r>
              <a:t>docker-compose示例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工人     =&gt;    房子"/>
          <p:cNvSpPr txBox="1"/>
          <p:nvPr/>
        </p:nvSpPr>
        <p:spPr>
          <a:xfrm>
            <a:off x="4958572" y="3891745"/>
            <a:ext cx="304876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ct val="117999"/>
              </a:lnSpc>
              <a:defRPr sz="3000"/>
            </a:lvl1pPr>
          </a:lstStyle>
          <a:p>
            <a:pPr/>
            <a:r>
              <a:t>工人     =&gt;    房子</a:t>
            </a:r>
          </a:p>
        </p:txBody>
      </p:sp>
      <p:sp>
        <p:nvSpPr>
          <p:cNvPr id="553" name="设计师   =&gt;   图纸      =&gt;    工人     =&gt;    房子"/>
          <p:cNvSpPr txBox="1"/>
          <p:nvPr/>
        </p:nvSpPr>
        <p:spPr>
          <a:xfrm>
            <a:off x="2701528" y="10537497"/>
            <a:ext cx="756285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ct val="117999"/>
              </a:lnSpc>
              <a:defRPr sz="3000"/>
            </a:lvl1pPr>
          </a:lstStyle>
          <a:p>
            <a:pPr/>
            <a:r>
              <a:t>设计师   =&gt;   图纸      =&gt;    工人     =&gt;    房子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工人     =&gt;    房子"/>
          <p:cNvSpPr txBox="1"/>
          <p:nvPr/>
        </p:nvSpPr>
        <p:spPr>
          <a:xfrm>
            <a:off x="4958572" y="3891745"/>
            <a:ext cx="304876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ct val="117999"/>
              </a:lnSpc>
              <a:defRPr sz="3000"/>
            </a:lvl1pPr>
          </a:lstStyle>
          <a:p>
            <a:pPr/>
            <a:r>
              <a:t>工人     =&gt;    房子</a:t>
            </a:r>
          </a:p>
        </p:txBody>
      </p:sp>
      <p:sp>
        <p:nvSpPr>
          <p:cNvPr id="558" name="设计师   =&gt;   图纸      =&gt;    工人     =&gt;    房子"/>
          <p:cNvSpPr txBox="1"/>
          <p:nvPr/>
        </p:nvSpPr>
        <p:spPr>
          <a:xfrm>
            <a:off x="2701528" y="5935652"/>
            <a:ext cx="756285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ct val="117999"/>
              </a:lnSpc>
              <a:defRPr sz="3000"/>
            </a:lvl1pPr>
          </a:lstStyle>
          <a:p>
            <a:pPr/>
            <a:r>
              <a:t>设计师   =&gt;   图纸      =&gt;    工人     =&gt;    房子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工人     =&gt;    房子"/>
          <p:cNvSpPr txBox="1"/>
          <p:nvPr/>
        </p:nvSpPr>
        <p:spPr>
          <a:xfrm>
            <a:off x="4958572" y="3891745"/>
            <a:ext cx="304876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17999"/>
              </a:lnSpc>
              <a:defRPr sz="3000">
                <a:solidFill>
                  <a:srgbClr val="EE230C"/>
                </a:solidFill>
              </a:defRPr>
            </a:pPr>
            <a:r>
              <a:t>工人</a:t>
            </a:r>
            <a:r>
              <a:rPr>
                <a:solidFill>
                  <a:srgbClr val="000000"/>
                </a:solidFill>
              </a:rPr>
              <a:t>     =&gt;    房子</a:t>
            </a:r>
          </a:p>
        </p:txBody>
      </p:sp>
      <p:sp>
        <p:nvSpPr>
          <p:cNvPr id="563" name="设计师   =&gt;   图纸      =&gt;    工人     =&gt;    房子"/>
          <p:cNvSpPr txBox="1"/>
          <p:nvPr/>
        </p:nvSpPr>
        <p:spPr>
          <a:xfrm>
            <a:off x="2701528" y="5935652"/>
            <a:ext cx="756285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ct val="117999"/>
              </a:lnSpc>
              <a:defRPr sz="3000"/>
            </a:lvl1pPr>
          </a:lstStyle>
          <a:p>
            <a:pPr/>
            <a:r>
              <a:t>设计师   =&gt;   图纸      =&gt;    工人     =&gt;    房子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工人     =&gt;    房子"/>
          <p:cNvSpPr txBox="1"/>
          <p:nvPr/>
        </p:nvSpPr>
        <p:spPr>
          <a:xfrm>
            <a:off x="4958572" y="3891745"/>
            <a:ext cx="304876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17999"/>
              </a:lnSpc>
              <a:defRPr sz="3000">
                <a:solidFill>
                  <a:srgbClr val="EE230C"/>
                </a:solidFill>
              </a:defRPr>
            </a:pPr>
            <a:r>
              <a:t>工人</a:t>
            </a:r>
            <a:r>
              <a:rPr>
                <a:solidFill>
                  <a:srgbClr val="000000"/>
                </a:solidFill>
              </a:rPr>
              <a:t>     =&gt;    房子</a:t>
            </a:r>
          </a:p>
        </p:txBody>
      </p:sp>
      <p:sp>
        <p:nvSpPr>
          <p:cNvPr id="568" name="设计师   =&gt;   图纸      =&gt;    工人     =&gt;    房子"/>
          <p:cNvSpPr txBox="1"/>
          <p:nvPr/>
        </p:nvSpPr>
        <p:spPr>
          <a:xfrm>
            <a:off x="2701528" y="5935652"/>
            <a:ext cx="756285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17999"/>
              </a:lnSpc>
              <a:defRPr sz="3000">
                <a:solidFill>
                  <a:srgbClr val="EE230C"/>
                </a:solidFill>
              </a:defRPr>
            </a:pPr>
            <a:r>
              <a:t>设计师</a:t>
            </a:r>
            <a:r>
              <a:rPr>
                <a:solidFill>
                  <a:srgbClr val="000000"/>
                </a:solidFill>
              </a:rPr>
              <a:t>   =&gt;   图纸      =&gt;    工人     =&gt;    房子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工人     =&gt;    房子"/>
          <p:cNvSpPr txBox="1"/>
          <p:nvPr/>
        </p:nvSpPr>
        <p:spPr>
          <a:xfrm>
            <a:off x="4958572" y="3891745"/>
            <a:ext cx="304876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17999"/>
              </a:lnSpc>
              <a:defRPr sz="3000">
                <a:solidFill>
                  <a:srgbClr val="EE230C"/>
                </a:solidFill>
              </a:defRPr>
            </a:pPr>
            <a:r>
              <a:t>工人</a:t>
            </a:r>
            <a:r>
              <a:rPr>
                <a:solidFill>
                  <a:srgbClr val="000000"/>
                </a:solidFill>
              </a:rPr>
              <a:t>     =&gt;    房子</a:t>
            </a:r>
          </a:p>
        </p:txBody>
      </p:sp>
      <p:sp>
        <p:nvSpPr>
          <p:cNvPr id="573" name="设计师   =&gt;   图纸      =&gt;    工人     =&gt;    房子"/>
          <p:cNvSpPr txBox="1"/>
          <p:nvPr/>
        </p:nvSpPr>
        <p:spPr>
          <a:xfrm>
            <a:off x="2701528" y="5935652"/>
            <a:ext cx="756285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17999"/>
              </a:lnSpc>
              <a:defRPr sz="3000">
                <a:solidFill>
                  <a:srgbClr val="EE230C"/>
                </a:solidFill>
              </a:defRPr>
            </a:pPr>
            <a:r>
              <a:t>设计师</a:t>
            </a:r>
            <a:r>
              <a:rPr>
                <a:solidFill>
                  <a:srgbClr val="000000"/>
                </a:solidFill>
              </a:rPr>
              <a:t>   =&gt;   图纸      =&gt;    工人     =&gt;    房子</a:t>
            </a:r>
          </a:p>
        </p:txBody>
      </p:sp>
      <p:sp>
        <p:nvSpPr>
          <p:cNvPr id="574" name="我们             docker-compose             docker                 app…"/>
          <p:cNvSpPr txBox="1"/>
          <p:nvPr/>
        </p:nvSpPr>
        <p:spPr>
          <a:xfrm>
            <a:off x="2720974" y="5074737"/>
            <a:ext cx="7394601" cy="8127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17999"/>
              </a:lnSpc>
              <a:defRPr sz="3000"/>
            </a:pPr>
            <a:r>
              <a:t>    </a:t>
            </a:r>
            <a:r>
              <a:rPr sz="1200"/>
              <a:t>我们</a:t>
            </a:r>
            <a:r>
              <a:t>             </a:t>
            </a:r>
            <a:r>
              <a:rPr sz="1200"/>
              <a:t>docker-compose</a:t>
            </a:r>
            <a:r>
              <a:t>             </a:t>
            </a:r>
            <a:r>
              <a:rPr sz="1200"/>
              <a:t>docker</a:t>
            </a:r>
            <a:r>
              <a:t>                 </a:t>
            </a:r>
            <a:r>
              <a:rPr sz="1200"/>
              <a:t>app</a:t>
            </a:r>
          </a:p>
          <a:p>
            <a:pPr algn="l" defTabSz="457200">
              <a:lnSpc>
                <a:spcPct val="117999"/>
              </a:lnSpc>
              <a:defRPr sz="1200"/>
            </a:pPr>
            <a:r>
              <a:t>             |                                               |                                                    |                                                   |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Docker是什么"/>
          <p:cNvSpPr txBox="1"/>
          <p:nvPr/>
        </p:nvSpPr>
        <p:spPr>
          <a:xfrm>
            <a:off x="3572445" y="4203698"/>
            <a:ext cx="585990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Docker是什么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现在大家还是不懂怎么写docker-compose.yml"/>
          <p:cNvSpPr txBox="1"/>
          <p:nvPr/>
        </p:nvSpPr>
        <p:spPr>
          <a:xfrm>
            <a:off x="1755968" y="4180204"/>
            <a:ext cx="9747505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600"/>
            </a:pPr>
            <a:r>
              <a:t>现在大家还是</a:t>
            </a:r>
            <a:r>
              <a:rPr>
                <a:solidFill>
                  <a:srgbClr val="FF0000"/>
                </a:solidFill>
              </a:rPr>
              <a:t>不懂</a:t>
            </a:r>
            <a:r>
              <a:t>怎么写docker-compose.yml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2" name="Neo Kobo Docker Compose.png" descr="Neo Kobo Docker Compose.png"/>
          <p:cNvPicPr>
            <a:picLocks noChangeAspect="1"/>
          </p:cNvPicPr>
          <p:nvPr/>
        </p:nvPicPr>
        <p:blipFill>
          <a:blip r:embed="rId2">
            <a:extLst/>
          </a:blip>
          <a:srcRect l="1395" t="5428" r="0" b="0"/>
          <a:stretch>
            <a:fillRect/>
          </a:stretch>
        </p:blipFill>
        <p:spPr>
          <a:xfrm>
            <a:off x="1074169" y="3178853"/>
            <a:ext cx="11012269" cy="4144045"/>
          </a:xfrm>
          <a:prstGeom prst="rect">
            <a:avLst/>
          </a:prstGeom>
          <a:ln w="12700">
            <a:miter lim="400000"/>
          </a:ln>
        </p:spPr>
      </p:pic>
      <p:sp>
        <p:nvSpPr>
          <p:cNvPr id="583" name="我需要做什么？以及我会得到什么?"/>
          <p:cNvSpPr txBox="1"/>
          <p:nvPr/>
        </p:nvSpPr>
        <p:spPr>
          <a:xfrm>
            <a:off x="4074514" y="1012559"/>
            <a:ext cx="485577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我需要做什么？以及我会得到什么?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不同的方式运行起一个服务"/>
          <p:cNvSpPr txBox="1"/>
          <p:nvPr/>
        </p:nvSpPr>
        <p:spPr>
          <a:xfrm>
            <a:off x="1111250" y="587375"/>
            <a:ext cx="10782301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不同的方式运行起一个服务</a:t>
            </a:r>
          </a:p>
        </p:txBody>
      </p:sp>
      <p:pic>
        <p:nvPicPr>
          <p:cNvPr id="586" name="Neo Kobo Docker Compose.png" descr="Neo Kobo Docker Compose.png"/>
          <p:cNvPicPr>
            <a:picLocks noChangeAspect="1"/>
          </p:cNvPicPr>
          <p:nvPr/>
        </p:nvPicPr>
        <p:blipFill>
          <a:blip r:embed="rId3">
            <a:extLst/>
          </a:blip>
          <a:srcRect l="33380" t="5618" r="174" b="0"/>
          <a:stretch>
            <a:fillRect/>
          </a:stretch>
        </p:blipFill>
        <p:spPr>
          <a:xfrm>
            <a:off x="286635" y="2455511"/>
            <a:ext cx="5830269" cy="3249379"/>
          </a:xfrm>
          <a:prstGeom prst="rect">
            <a:avLst/>
          </a:prstGeom>
          <a:ln w="12700">
            <a:miter lim="400000"/>
          </a:ln>
        </p:spPr>
      </p:pic>
      <p:pic>
        <p:nvPicPr>
          <p:cNvPr id="58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95914" y="1934392"/>
            <a:ext cx="4922251" cy="4098264"/>
          </a:xfrm>
          <a:prstGeom prst="rect">
            <a:avLst/>
          </a:prstGeom>
          <a:ln w="12700">
            <a:miter lim="400000"/>
          </a:ln>
        </p:spPr>
      </p:pic>
      <p:sp>
        <p:nvSpPr>
          <p:cNvPr id="588" name="vs"/>
          <p:cNvSpPr txBox="1"/>
          <p:nvPr/>
        </p:nvSpPr>
        <p:spPr>
          <a:xfrm>
            <a:off x="6429335" y="5170766"/>
            <a:ext cx="1053974" cy="1155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vs</a:t>
            </a:r>
          </a:p>
        </p:txBody>
      </p:sp>
      <p:pic>
        <p:nvPicPr>
          <p:cNvPr id="589" name="p.jpg" descr="p.jpg"/>
          <p:cNvPicPr>
            <a:picLocks noChangeAspect="1"/>
          </p:cNvPicPr>
          <p:nvPr/>
        </p:nvPicPr>
        <p:blipFill>
          <a:blip r:embed="rId5">
            <a:extLst/>
          </a:blip>
          <a:srcRect l="0" t="23603" r="58502" b="2297"/>
          <a:stretch>
            <a:fillRect/>
          </a:stretch>
        </p:blipFill>
        <p:spPr>
          <a:xfrm>
            <a:off x="4884601" y="6538038"/>
            <a:ext cx="3235599" cy="2992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590" name="p.jpg" descr="p.jpg"/>
          <p:cNvPicPr>
            <a:picLocks noChangeAspect="1"/>
          </p:cNvPicPr>
          <p:nvPr/>
        </p:nvPicPr>
        <p:blipFill>
          <a:blip r:embed="rId5">
            <a:extLst/>
          </a:blip>
          <a:srcRect l="64184" t="12034" r="28818" b="67487"/>
          <a:stretch>
            <a:fillRect/>
          </a:stretch>
        </p:blipFill>
        <p:spPr>
          <a:xfrm>
            <a:off x="7215120" y="7344488"/>
            <a:ext cx="909978" cy="13794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" name="1_K7p9dzD9zHuKEMgAcbSLPQ.png" descr="1_K7p9dzD9zHuKEMgAcbSLPQ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6900" y="0"/>
            <a:ext cx="92710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“Type a quote here.”"/>
          <p:cNvSpPr txBox="1"/>
          <p:nvPr>
            <p:ph type="body" sz="quarter" idx="1"/>
          </p:nvPr>
        </p:nvSpPr>
        <p:spPr>
          <a:xfrm>
            <a:off x="1270000" y="4267112"/>
            <a:ext cx="10464800" cy="609778"/>
          </a:xfrm>
          <a:prstGeom prst="rect">
            <a:avLst/>
          </a:prstGeom>
        </p:spPr>
        <p:txBody>
          <a:bodyPr/>
          <a:lstStyle>
            <a:lvl1pPr defTabSz="572516">
              <a:defRPr sz="3300"/>
            </a:lvl1pPr>
          </a:lstStyle>
          <a:p>
            <a:pPr/>
            <a:r>
              <a:t>“Type a quote here.” </a:t>
            </a:r>
          </a:p>
        </p:txBody>
      </p:sp>
      <p:pic>
        <p:nvPicPr>
          <p:cNvPr id="59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4472" y="2445022"/>
            <a:ext cx="11655856" cy="6099901"/>
          </a:xfrm>
          <a:prstGeom prst="rect">
            <a:avLst/>
          </a:prstGeom>
          <a:ln w="12700">
            <a:miter lim="400000"/>
          </a:ln>
        </p:spPr>
      </p:pic>
      <p:sp>
        <p:nvSpPr>
          <p:cNvPr id="598" name="容器编排领域的王者"/>
          <p:cNvSpPr txBox="1"/>
          <p:nvPr/>
        </p:nvSpPr>
        <p:spPr>
          <a:xfrm>
            <a:off x="2444750" y="587375"/>
            <a:ext cx="8115301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容器编排领域的王者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推荐书籍"/>
          <p:cNvSpPr txBox="1"/>
          <p:nvPr>
            <p:ph type="title"/>
          </p:nvPr>
        </p:nvSpPr>
        <p:spPr>
          <a:xfrm>
            <a:off x="952500" y="130399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推荐书籍</a:t>
            </a:r>
          </a:p>
        </p:txBody>
      </p:sp>
      <p:pic>
        <p:nvPicPr>
          <p:cNvPr id="60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421" y="2921000"/>
            <a:ext cx="5037834" cy="5037833"/>
          </a:xfrm>
          <a:prstGeom prst="rect">
            <a:avLst/>
          </a:prstGeom>
          <a:ln w="12700">
            <a:miter lim="400000"/>
          </a:ln>
        </p:spPr>
      </p:pic>
      <p:pic>
        <p:nvPicPr>
          <p:cNvPr id="60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37595" y="2920999"/>
            <a:ext cx="5037834" cy="5037834"/>
          </a:xfrm>
          <a:prstGeom prst="rect">
            <a:avLst/>
          </a:prstGeom>
          <a:ln w="12700">
            <a:miter lim="400000"/>
          </a:ln>
        </p:spPr>
      </p:pic>
      <p:pic>
        <p:nvPicPr>
          <p:cNvPr id="60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317307" y="2905395"/>
            <a:ext cx="3502601" cy="50690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5" name="image20.jpeg" descr="image20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44231" y="2432446"/>
            <a:ext cx="3677405" cy="4888656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pic>
        <p:nvPicPr>
          <p:cNvPr id="606" name="Docker技术分享.jpg" descr="Docker技术分享.jpg"/>
          <p:cNvPicPr>
            <a:picLocks noChangeAspect="1"/>
          </p:cNvPicPr>
          <p:nvPr/>
        </p:nvPicPr>
        <p:blipFill>
          <a:blip r:embed="rId3">
            <a:extLst/>
          </a:blip>
          <a:srcRect l="6306" t="0" r="7920" b="0"/>
          <a:stretch>
            <a:fillRect/>
          </a:stretch>
        </p:blipFill>
        <p:spPr>
          <a:xfrm>
            <a:off x="8532534" y="2432556"/>
            <a:ext cx="4192927" cy="4888429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sp>
        <p:nvSpPr>
          <p:cNvPr id="607" name="培训反馈"/>
          <p:cNvSpPr txBox="1"/>
          <p:nvPr/>
        </p:nvSpPr>
        <p:spPr>
          <a:xfrm>
            <a:off x="9931819" y="2541241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培训反馈</a:t>
            </a:r>
          </a:p>
        </p:txBody>
      </p:sp>
      <p:pic>
        <p:nvPicPr>
          <p:cNvPr id="608" name="Docker技术分享.jpg" descr="Docker技术分享.jpg"/>
          <p:cNvPicPr>
            <a:picLocks noChangeAspect="1"/>
          </p:cNvPicPr>
          <p:nvPr/>
        </p:nvPicPr>
        <p:blipFill>
          <a:blip r:embed="rId3">
            <a:extLst/>
          </a:blip>
          <a:srcRect l="6306" t="0" r="7920" b="0"/>
          <a:stretch>
            <a:fillRect/>
          </a:stretch>
        </p:blipFill>
        <p:spPr>
          <a:xfrm>
            <a:off x="240387" y="2432446"/>
            <a:ext cx="4193064" cy="4888588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pic>
        <p:nvPicPr>
          <p:cNvPr id="609" name="Screenshot 2019-02-28 13.05.22.png" descr="Screenshot 2019-02-28 13.05.22.png"/>
          <p:cNvPicPr>
            <a:picLocks noChangeAspect="1"/>
          </p:cNvPicPr>
          <p:nvPr/>
        </p:nvPicPr>
        <p:blipFill>
          <a:blip r:embed="rId4">
            <a:extLst/>
          </a:blip>
          <a:srcRect l="0" t="0" r="0" b="0"/>
          <a:stretch>
            <a:fillRect/>
          </a:stretch>
        </p:blipFill>
        <p:spPr>
          <a:xfrm>
            <a:off x="368379" y="2965450"/>
            <a:ext cx="3936861" cy="3822748"/>
          </a:xfrm>
          <a:prstGeom prst="rect">
            <a:avLst/>
          </a:prstGeom>
          <a:ln w="12700">
            <a:miter lim="400000"/>
          </a:ln>
        </p:spPr>
      </p:pic>
      <p:sp>
        <p:nvSpPr>
          <p:cNvPr id="610" name="代码,PPT下载地址"/>
          <p:cNvSpPr txBox="1"/>
          <p:nvPr/>
        </p:nvSpPr>
        <p:spPr>
          <a:xfrm>
            <a:off x="798414" y="2553172"/>
            <a:ext cx="279014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代码,PPT下载地址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0968" y="1325459"/>
            <a:ext cx="5342865" cy="7102681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sp>
        <p:nvSpPr>
          <p:cNvPr id="613" name="https://github.com/yonh/docker-intro-resource"/>
          <p:cNvSpPr txBox="1"/>
          <p:nvPr/>
        </p:nvSpPr>
        <p:spPr>
          <a:xfrm>
            <a:off x="3032709" y="449485"/>
            <a:ext cx="6939382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https://github.com/yonh/docker-intro-resource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0968" y="1325459"/>
            <a:ext cx="5342865" cy="7102681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sp>
        <p:nvSpPr>
          <p:cNvPr id="616" name="https://github.com/yonh/docker-intro-resource"/>
          <p:cNvSpPr txBox="1"/>
          <p:nvPr/>
        </p:nvSpPr>
        <p:spPr>
          <a:xfrm>
            <a:off x="3032709" y="449485"/>
            <a:ext cx="6939382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https://github.com/yonh/docker-intro-resource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30968" y="1325459"/>
            <a:ext cx="5342865" cy="7102681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sp>
        <p:nvSpPr>
          <p:cNvPr id="619" name="https://github.com/yonh/docker-intro-resource"/>
          <p:cNvSpPr txBox="1"/>
          <p:nvPr/>
        </p:nvSpPr>
        <p:spPr>
          <a:xfrm>
            <a:off x="3032709" y="449485"/>
            <a:ext cx="6939382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https://github.com/yonh/docker-intro-resource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“love docker”的图片搜索结果.png" descr="“love docker”的图片搜索结果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6335" y="2702374"/>
            <a:ext cx="10872129" cy="4348852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推荐书籍"/>
          <p:cNvSpPr txBox="1"/>
          <p:nvPr>
            <p:ph type="title"/>
          </p:nvPr>
        </p:nvSpPr>
        <p:spPr>
          <a:xfrm>
            <a:off x="952500" y="130399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推荐书籍</a:t>
            </a:r>
          </a:p>
        </p:txBody>
      </p:sp>
      <p:pic>
        <p:nvPicPr>
          <p:cNvPr id="6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6421" y="1778000"/>
            <a:ext cx="6350002" cy="635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2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89067" y="1775703"/>
            <a:ext cx="6354594" cy="63545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提问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提问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“docker命令”的图片搜索结果.jpg" descr="“docker命令”的图片搜索结果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8217" y="818282"/>
            <a:ext cx="12068365" cy="68962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" name="1_V5N9gJdnToIrgAgVJTtl_w.png" descr="1_V5N9gJdnToIrgAgVJTtl_w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5400" y="1104900"/>
            <a:ext cx="10414000" cy="7543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" name="Screenshot 2019-02-24 00.12.05.png" descr="Screenshot 2019-02-24 00.12.0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08450" y="2025650"/>
            <a:ext cx="4787900" cy="5702300"/>
          </a:xfrm>
          <a:prstGeom prst="rect">
            <a:avLst/>
          </a:prstGeom>
          <a:ln w="12700">
            <a:miter lim="400000"/>
          </a:ln>
        </p:spPr>
      </p:pic>
      <p:sp>
        <p:nvSpPr>
          <p:cNvPr id="632" name="我需要做什么？以及我会得到什么?"/>
          <p:cNvSpPr txBox="1"/>
          <p:nvPr/>
        </p:nvSpPr>
        <p:spPr>
          <a:xfrm>
            <a:off x="4074514" y="1012559"/>
            <a:ext cx="485576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我需要做什么？以及我会得到什么?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38400" y="812800"/>
            <a:ext cx="8128000" cy="812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学习目标"/>
          <p:cNvSpPr txBox="1"/>
          <p:nvPr>
            <p:ph type="title"/>
          </p:nvPr>
        </p:nvSpPr>
        <p:spPr>
          <a:xfrm>
            <a:off x="952500" y="130399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学习目标</a:t>
            </a:r>
          </a:p>
        </p:txBody>
      </p:sp>
      <p:sp>
        <p:nvSpPr>
          <p:cNvPr id="639" name="Docker基础…"/>
          <p:cNvSpPr txBox="1"/>
          <p:nvPr>
            <p:ph type="body" idx="1"/>
          </p:nvPr>
        </p:nvSpPr>
        <p:spPr>
          <a:xfrm>
            <a:off x="952500" y="2445434"/>
            <a:ext cx="11099800" cy="6286505"/>
          </a:xfrm>
          <a:prstGeom prst="rect">
            <a:avLst/>
          </a:prstGeom>
        </p:spPr>
        <p:txBody>
          <a:bodyPr/>
          <a:lstStyle/>
          <a:p>
            <a:pPr/>
            <a:r>
              <a:t>Docker基础</a:t>
            </a:r>
          </a:p>
          <a:p>
            <a:pPr/>
            <a:r>
              <a:t>Docker-compose基础</a:t>
            </a:r>
          </a:p>
          <a:p>
            <a:pPr/>
            <a:r>
              <a:t>基于Docker部署一套PHP应用</a:t>
            </a:r>
          </a:p>
          <a:p>
            <a:pPr/>
            <a:r>
              <a:t>搭建基于ELK日志管理系统</a:t>
            </a:r>
          </a:p>
          <a:p>
            <a:pPr/>
          </a:p>
          <a:p>
            <a:pPr/>
            <a:r>
              <a:t>解决如何部署，运行程序，尽可能的自动化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5274" y="2216255"/>
            <a:ext cx="11274253" cy="6199667"/>
          </a:xfrm>
          <a:prstGeom prst="rect">
            <a:avLst/>
          </a:prstGeom>
          <a:ln w="12700">
            <a:miter lim="400000"/>
          </a:ln>
        </p:spPr>
      </p:pic>
      <p:sp>
        <p:nvSpPr>
          <p:cNvPr id="642" name="Docker的组成"/>
          <p:cNvSpPr txBox="1"/>
          <p:nvPr/>
        </p:nvSpPr>
        <p:spPr>
          <a:xfrm>
            <a:off x="3572445" y="513347"/>
            <a:ext cx="585990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Docker的组成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4" name="Screen Shot 2018-12-17 at 12.41.26 AM.png" descr="Screen Shot 2018-12-17 at 12.41.26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3455" y="2932144"/>
            <a:ext cx="11917892" cy="3889312"/>
          </a:xfrm>
          <a:prstGeom prst="rect">
            <a:avLst/>
          </a:prstGeom>
          <a:ln w="12700">
            <a:miter lim="400000"/>
          </a:ln>
        </p:spPr>
      </p:pic>
      <p:sp>
        <p:nvSpPr>
          <p:cNvPr id="645" name="开发模式的变更"/>
          <p:cNvSpPr txBox="1"/>
          <p:nvPr/>
        </p:nvSpPr>
        <p:spPr>
          <a:xfrm>
            <a:off x="3333748" y="587375"/>
            <a:ext cx="6337301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开发模式的变更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FROM  ubuntu:16.04…"/>
          <p:cNvSpPr txBox="1"/>
          <p:nvPr/>
        </p:nvSpPr>
        <p:spPr>
          <a:xfrm>
            <a:off x="3381264" y="1574035"/>
            <a:ext cx="5931917" cy="258343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2000">
                <a:solidFill>
                  <a:srgbClr val="B51600"/>
                </a:solidFill>
              </a:defRPr>
            </a:pPr>
            <a:r>
              <a:t>FROM</a:t>
            </a:r>
            <a:r>
              <a:rPr b="0">
                <a:solidFill>
                  <a:srgbClr val="000000"/>
                </a:solidFill>
              </a:rPr>
              <a:t>  ubuntu:16.04</a:t>
            </a:r>
          </a:p>
          <a:p>
            <a:pPr algn="l">
              <a:defRPr sz="2000"/>
            </a:pPr>
          </a:p>
          <a:p>
            <a:pPr algn="l">
              <a:defRPr b="1" sz="2000">
                <a:solidFill>
                  <a:srgbClr val="B51600"/>
                </a:solidFill>
              </a:defRPr>
            </a:pPr>
            <a:r>
              <a:t>RUN</a:t>
            </a:r>
            <a:r>
              <a:rPr b="0">
                <a:solidFill>
                  <a:srgbClr val="000000"/>
                </a:solidFill>
              </a:rPr>
              <a:t> apt update &amp;&amp; apt install -y apache2 \</a:t>
            </a:r>
          </a:p>
          <a:p>
            <a:pPr algn="l">
              <a:defRPr sz="2000"/>
            </a:pPr>
            <a:r>
              <a:t>    libapache2-mod-php</a:t>
            </a:r>
          </a:p>
          <a:p>
            <a:pPr algn="l">
              <a:defRPr sz="2000"/>
            </a:pPr>
          </a:p>
          <a:p>
            <a:pPr algn="l">
              <a:defRPr b="1" sz="2000">
                <a:solidFill>
                  <a:srgbClr val="B51600"/>
                </a:solidFill>
              </a:defRPr>
            </a:pPr>
            <a:r>
              <a:t>ADD</a:t>
            </a:r>
            <a:r>
              <a:rPr b="0">
                <a:solidFill>
                  <a:srgbClr val="000000"/>
                </a:solidFill>
              </a:rPr>
              <a:t> public /var/www/html</a:t>
            </a:r>
          </a:p>
          <a:p>
            <a:pPr algn="l">
              <a:defRPr sz="2000"/>
            </a:pPr>
          </a:p>
          <a:p>
            <a:pPr algn="l">
              <a:defRPr b="1" sz="2000">
                <a:solidFill>
                  <a:srgbClr val="B51600"/>
                </a:solidFill>
              </a:defRPr>
            </a:pPr>
            <a:r>
              <a:t>CMD</a:t>
            </a:r>
            <a:r>
              <a:rPr b="0">
                <a:solidFill>
                  <a:srgbClr val="000000"/>
                </a:solidFill>
              </a:rPr>
              <a:t> ["/usr/sbin/apache2ctl", "-DFOREGROUND"]</a:t>
            </a:r>
          </a:p>
        </p:txBody>
      </p:sp>
      <p:sp>
        <p:nvSpPr>
          <p:cNvPr id="648" name="构建一个简单的PHP镜像"/>
          <p:cNvSpPr txBox="1"/>
          <p:nvPr/>
        </p:nvSpPr>
        <p:spPr>
          <a:xfrm>
            <a:off x="159792" y="118318"/>
            <a:ext cx="57404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/>
            </a:lvl1pPr>
          </a:lstStyle>
          <a:p>
            <a:pPr/>
            <a:r>
              <a:t>构建一个简单的PHP镜像</a:t>
            </a:r>
          </a:p>
        </p:txBody>
      </p:sp>
      <p:sp>
        <p:nvSpPr>
          <p:cNvPr id="649" name="$&gt;  docker build -t test:php ."/>
          <p:cNvSpPr txBox="1"/>
          <p:nvPr/>
        </p:nvSpPr>
        <p:spPr>
          <a:xfrm>
            <a:off x="3381264" y="4357939"/>
            <a:ext cx="5931917" cy="41173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000"/>
            </a:pPr>
            <a:r>
              <a:t>$&gt;  </a:t>
            </a:r>
            <a:r>
              <a:rPr b="1">
                <a:solidFill>
                  <a:srgbClr val="B51600"/>
                </a:solidFill>
              </a:rPr>
              <a:t>docker build -t test:php .</a:t>
            </a:r>
          </a:p>
        </p:txBody>
      </p:sp>
      <p:grpSp>
        <p:nvGrpSpPr>
          <p:cNvPr id="653" name="Group"/>
          <p:cNvGrpSpPr/>
          <p:nvPr/>
        </p:nvGrpSpPr>
        <p:grpSpPr>
          <a:xfrm>
            <a:off x="3342056" y="5093824"/>
            <a:ext cx="5971127" cy="3514402"/>
            <a:chOff x="0" y="-1"/>
            <a:chExt cx="5971126" cy="3514401"/>
          </a:xfrm>
        </p:grpSpPr>
        <p:sp>
          <p:nvSpPr>
            <p:cNvPr id="650" name="version ‘2’                     # docker-compose版本…"/>
            <p:cNvSpPr txBox="1"/>
            <p:nvPr/>
          </p:nvSpPr>
          <p:spPr>
            <a:xfrm>
              <a:off x="39208" y="394268"/>
              <a:ext cx="5931919" cy="257556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l">
                <a:defRPr sz="2000"/>
              </a:pPr>
              <a:r>
                <a:t>version ‘</a:t>
              </a:r>
              <a:r>
                <a:rPr>
                  <a:solidFill>
                    <a:srgbClr val="B51600"/>
                  </a:solidFill>
                </a:rPr>
                <a:t>2</a:t>
              </a:r>
              <a:r>
                <a:t>’                    </a:t>
              </a:r>
              <a:r>
                <a:rPr>
                  <a:solidFill>
                    <a:srgbClr val="5E5E5E"/>
                  </a:solidFill>
                </a:rPr>
                <a:t> # docker-compose版本</a:t>
              </a:r>
            </a:p>
            <a:p>
              <a:pPr algn="l">
                <a:defRPr sz="2000">
                  <a:solidFill>
                    <a:srgbClr val="5E5E5E"/>
                  </a:solidFill>
                </a:defRPr>
              </a:pPr>
            </a:p>
            <a:p>
              <a:pPr algn="l">
                <a:defRPr sz="2000"/>
              </a:pPr>
              <a:r>
                <a:t>services:                      </a:t>
              </a:r>
              <a:r>
                <a:rPr>
                  <a:solidFill>
                    <a:srgbClr val="929292"/>
                  </a:solidFill>
                </a:rPr>
                <a:t> </a:t>
              </a:r>
              <a:r>
                <a:rPr>
                  <a:solidFill>
                    <a:srgbClr val="5E5E5E"/>
                  </a:solidFill>
                </a:rPr>
                <a:t># services，必须的</a:t>
              </a:r>
            </a:p>
            <a:p>
              <a:pPr algn="l">
                <a:defRPr sz="2000"/>
              </a:pPr>
              <a:r>
                <a:t>    </a:t>
              </a:r>
              <a:r>
                <a:rPr>
                  <a:solidFill>
                    <a:srgbClr val="0076BA"/>
                  </a:solidFill>
                </a:rPr>
                <a:t>app</a:t>
              </a:r>
              <a:r>
                <a:t>:                          </a:t>
              </a:r>
              <a:r>
                <a:rPr>
                  <a:solidFill>
                    <a:srgbClr val="5E5E5E"/>
                  </a:solidFill>
                </a:rPr>
                <a:t># 服务的标记,自定义</a:t>
              </a:r>
            </a:p>
            <a:p>
              <a:pPr algn="l">
                <a:defRPr sz="2000"/>
              </a:pPr>
              <a:r>
                <a:t>        </a:t>
              </a:r>
              <a:r>
                <a:rPr>
                  <a:solidFill>
                    <a:srgbClr val="027001"/>
                  </a:solidFill>
                </a:rPr>
                <a:t>build</a:t>
              </a:r>
              <a:r>
                <a:t>: .                  </a:t>
              </a:r>
              <a:r>
                <a:rPr>
                  <a:solidFill>
                    <a:srgbClr val="5E5E5E"/>
                  </a:solidFill>
                </a:rPr>
                <a:t># 表示从哪里找Dockerfile</a:t>
              </a:r>
            </a:p>
            <a:p>
              <a:pPr algn="l">
                <a:defRPr sz="2000"/>
              </a:pPr>
              <a:r>
                <a:t>        </a:t>
              </a:r>
              <a:r>
                <a:rPr>
                  <a:solidFill>
                    <a:srgbClr val="027001"/>
                  </a:solidFill>
                </a:rPr>
                <a:t>ports</a:t>
              </a:r>
              <a:r>
                <a:t>: “</a:t>
              </a:r>
              <a:r>
                <a:rPr>
                  <a:solidFill>
                    <a:srgbClr val="B51600"/>
                  </a:solidFill>
                </a:rPr>
                <a:t>8080:80</a:t>
              </a:r>
              <a:r>
                <a:t>”   </a:t>
              </a:r>
              <a:r>
                <a:rPr>
                  <a:solidFill>
                    <a:srgbClr val="5E5E5E"/>
                  </a:solidFill>
                </a:rPr>
                <a:t># 映射端口</a:t>
              </a:r>
            </a:p>
            <a:p>
              <a:pPr algn="l">
                <a:defRPr sz="2000"/>
              </a:pPr>
              <a:r>
                <a:t>        </a:t>
              </a:r>
              <a:r>
                <a:rPr>
                  <a:solidFill>
                    <a:srgbClr val="027001"/>
                  </a:solidFill>
                </a:rPr>
                <a:t>image</a:t>
              </a:r>
              <a:r>
                <a:t>: </a:t>
              </a:r>
              <a:r>
                <a:rPr>
                  <a:solidFill>
                    <a:srgbClr val="B51600"/>
                  </a:solidFill>
                </a:rPr>
                <a:t>my-php</a:t>
              </a:r>
              <a:r>
                <a:t>     </a:t>
              </a:r>
              <a:r>
                <a:rPr>
                  <a:solidFill>
                    <a:srgbClr val="5E5E5E"/>
                  </a:solidFill>
                </a:rPr>
                <a:t># 镜像名称</a:t>
              </a:r>
            </a:p>
          </p:txBody>
        </p:sp>
        <p:sp>
          <p:nvSpPr>
            <p:cNvPr id="651" name="docker-compose"/>
            <p:cNvSpPr txBox="1"/>
            <p:nvPr/>
          </p:nvSpPr>
          <p:spPr>
            <a:xfrm>
              <a:off x="0" y="-2"/>
              <a:ext cx="2585924" cy="4610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/>
              </a:lvl1pPr>
            </a:lstStyle>
            <a:p>
              <a:pPr/>
              <a:r>
                <a:t>docker-compose</a:t>
              </a:r>
            </a:p>
          </p:txBody>
        </p:sp>
        <p:sp>
          <p:nvSpPr>
            <p:cNvPr id="652" name="$&gt;  docker-compose up"/>
            <p:cNvSpPr txBox="1"/>
            <p:nvPr/>
          </p:nvSpPr>
          <p:spPr>
            <a:xfrm>
              <a:off x="39208" y="3102667"/>
              <a:ext cx="5931919" cy="41173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l">
                <a:defRPr sz="2000"/>
              </a:pPr>
              <a:r>
                <a:t>$&gt;  </a:t>
              </a:r>
              <a:r>
                <a:rPr b="1">
                  <a:solidFill>
                    <a:srgbClr val="B51600"/>
                  </a:solidFill>
                </a:rPr>
                <a:t>docker-compose up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为什么使用Docker"/>
          <p:cNvSpPr txBox="1"/>
          <p:nvPr/>
        </p:nvSpPr>
        <p:spPr>
          <a:xfrm>
            <a:off x="2683444" y="4203698"/>
            <a:ext cx="763790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为什么使用Docker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" name="“docker命令”的图片搜索结果.png" descr="“docker命令”的图片搜索结果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8842" y="19082"/>
            <a:ext cx="13635630" cy="82983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7" name="“docker命令”的图片搜索结果.jpg" descr="“docker命令”的图片搜索结果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7661" y="-813428"/>
            <a:ext cx="13040122" cy="97903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510850"/>
            <a:ext cx="13004800" cy="6731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https://blog.csdn.net/weixin_43063753/article/details/87305509"/>
          <p:cNvSpPr txBox="1"/>
          <p:nvPr/>
        </p:nvSpPr>
        <p:spPr>
          <a:xfrm>
            <a:off x="1872790" y="6641531"/>
            <a:ext cx="9259216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https://blog.csdn.net/weixin_43063753/article/details/87305509</a:t>
            </a:r>
          </a:p>
        </p:txBody>
      </p:sp>
      <p:pic>
        <p:nvPicPr>
          <p:cNvPr id="66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" y="704162"/>
            <a:ext cx="13004805" cy="51031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33815" b="21719"/>
          <a:stretch>
            <a:fillRect/>
          </a:stretch>
        </p:blipFill>
        <p:spPr>
          <a:xfrm>
            <a:off x="1027705" y="3039465"/>
            <a:ext cx="10949235" cy="36746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7900" y="615950"/>
            <a:ext cx="8509000" cy="8521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191641"/>
            <a:ext cx="13004802" cy="5017175"/>
          </a:xfrm>
          <a:prstGeom prst="rect">
            <a:avLst/>
          </a:prstGeom>
          <a:ln w="12700">
            <a:miter lim="400000"/>
          </a:ln>
        </p:spPr>
      </p:pic>
      <p:pic>
        <p:nvPicPr>
          <p:cNvPr id="66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86100" y="8301628"/>
            <a:ext cx="6832600" cy="5588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ectangle"/>
          <p:cNvSpPr/>
          <p:nvPr/>
        </p:nvSpPr>
        <p:spPr>
          <a:xfrm>
            <a:off x="817278" y="1902320"/>
            <a:ext cx="11379635" cy="663476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152" name="Clipboard - 2018-12-23 23.32.12.png" descr="Clipboard - 2018-12-23 23.32.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3656" y="3049516"/>
            <a:ext cx="10677488" cy="4200668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使用Docker之前"/>
          <p:cNvSpPr txBox="1"/>
          <p:nvPr/>
        </p:nvSpPr>
        <p:spPr>
          <a:xfrm>
            <a:off x="3127944" y="587375"/>
            <a:ext cx="674890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使用Docker之前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"/>
          <p:cNvSpPr/>
          <p:nvPr/>
        </p:nvSpPr>
        <p:spPr>
          <a:xfrm>
            <a:off x="817278" y="1902320"/>
            <a:ext cx="11379635" cy="663476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156" name="Clipboard - 2018-12-23 23.53.35.png" descr="Clipboard - 2018-12-23 23.53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9737" y="2763447"/>
            <a:ext cx="10594717" cy="5069056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使用Docker之后"/>
          <p:cNvSpPr txBox="1"/>
          <p:nvPr/>
        </p:nvSpPr>
        <p:spPr>
          <a:xfrm>
            <a:off x="3127944" y="587375"/>
            <a:ext cx="674890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/>
            </a:lvl1pPr>
          </a:lstStyle>
          <a:p>
            <a:pPr/>
            <a:r>
              <a:t>使用Docker之后</a:t>
            </a:r>
          </a:p>
        </p:txBody>
      </p:sp>
      <p:sp>
        <p:nvSpPr>
          <p:cNvPr id="158" name="Text"/>
          <p:cNvSpPr txBox="1"/>
          <p:nvPr/>
        </p:nvSpPr>
        <p:spPr>
          <a:xfrm>
            <a:off x="6297064" y="2985141"/>
            <a:ext cx="1258215" cy="6471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56C1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         </a:t>
            </a:r>
          </a:p>
        </p:txBody>
      </p:sp>
      <p:sp>
        <p:nvSpPr>
          <p:cNvPr id="159" name="Docker"/>
          <p:cNvSpPr txBox="1"/>
          <p:nvPr/>
        </p:nvSpPr>
        <p:spPr>
          <a:xfrm>
            <a:off x="6005700" y="3423477"/>
            <a:ext cx="1840942" cy="72149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100">
                <a:solidFill>
                  <a:srgbClr val="004D8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Docker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